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5"/>
  </p:sldMasterIdLst>
  <p:notesMasterIdLst>
    <p:notesMasterId r:id="rId36"/>
  </p:notesMasterIdLst>
  <p:handoutMasterIdLst>
    <p:handoutMasterId r:id="rId37"/>
  </p:handoutMasterIdLst>
  <p:sldIdLst>
    <p:sldId id="426" r:id="rId6"/>
    <p:sldId id="577" r:id="rId7"/>
    <p:sldId id="588" r:id="rId8"/>
    <p:sldId id="514" r:id="rId9"/>
    <p:sldId id="574" r:id="rId10"/>
    <p:sldId id="557" r:id="rId11"/>
    <p:sldId id="601" r:id="rId12"/>
    <p:sldId id="587" r:id="rId13"/>
    <p:sldId id="603" r:id="rId14"/>
    <p:sldId id="589" r:id="rId15"/>
    <p:sldId id="583" r:id="rId16"/>
    <p:sldId id="555" r:id="rId17"/>
    <p:sldId id="602" r:id="rId18"/>
    <p:sldId id="569" r:id="rId19"/>
    <p:sldId id="549" r:id="rId20"/>
    <p:sldId id="584" r:id="rId21"/>
    <p:sldId id="590" r:id="rId22"/>
    <p:sldId id="592" r:id="rId23"/>
    <p:sldId id="594" r:id="rId24"/>
    <p:sldId id="595" r:id="rId25"/>
    <p:sldId id="596" r:id="rId26"/>
    <p:sldId id="597" r:id="rId27"/>
    <p:sldId id="598" r:id="rId28"/>
    <p:sldId id="599" r:id="rId29"/>
    <p:sldId id="600" r:id="rId30"/>
    <p:sldId id="579" r:id="rId31"/>
    <p:sldId id="580" r:id="rId32"/>
    <p:sldId id="581" r:id="rId33"/>
    <p:sldId id="582" r:id="rId34"/>
    <p:sldId id="535" r:id="rId35"/>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89A40"/>
    <a:srgbClr val="2AB43A"/>
    <a:srgbClr val="F2B800"/>
    <a:srgbClr val="FFE38B"/>
    <a:srgbClr val="0070C0"/>
    <a:srgbClr val="084584"/>
    <a:srgbClr val="3258D2"/>
    <a:srgbClr val="9148C8"/>
    <a:srgbClr val="B3F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11" autoAdjust="0"/>
    <p:restoredTop sz="94660"/>
  </p:normalViewPr>
  <p:slideViewPr>
    <p:cSldViewPr>
      <p:cViewPr varScale="1">
        <p:scale>
          <a:sx n="74" d="100"/>
          <a:sy n="74" d="100"/>
        </p:scale>
        <p:origin x="129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sz="quarter" idx="1"/>
          </p:nvPr>
        </p:nvSpPr>
        <p:spPr>
          <a:xfrm>
            <a:off x="1588" y="0"/>
            <a:ext cx="2946400" cy="496888"/>
          </a:xfrm>
          <a:prstGeom prst="rect">
            <a:avLst/>
          </a:prstGeom>
        </p:spPr>
        <p:txBody>
          <a:bodyPr vert="horz" lIns="91440" tIns="45720" rIns="91440" bIns="45720" rtlCol="1"/>
          <a:lstStyle>
            <a:lvl1pPr algn="l">
              <a:defRPr sz="1200"/>
            </a:lvl1pPr>
          </a:lstStyle>
          <a:p>
            <a:fld id="{29375FC5-8043-46D2-A54D-3648F62CDD34}" type="datetimeFigureOut">
              <a:rPr lang="he-IL" smtClean="0"/>
              <a:t>ו'/אדר א/תשע"ו</a:t>
            </a:fld>
            <a:endParaRPr lang="he-IL" dirty="0"/>
          </a:p>
        </p:txBody>
      </p:sp>
      <p:sp>
        <p:nvSpPr>
          <p:cNvPr id="4" name="מציין מיקום של כותרת תחתונה 3"/>
          <p:cNvSpPr>
            <a:spLocks noGrp="1"/>
          </p:cNvSpPr>
          <p:nvPr>
            <p:ph type="ftr" sz="quarter" idx="2"/>
          </p:nvPr>
        </p:nvSpPr>
        <p:spPr>
          <a:xfrm>
            <a:off x="3851275" y="9429750"/>
            <a:ext cx="2946400" cy="496888"/>
          </a:xfrm>
          <a:prstGeom prst="rect">
            <a:avLst/>
          </a:prstGeom>
        </p:spPr>
        <p:txBody>
          <a:bodyPr vert="horz" lIns="91440" tIns="45720" rIns="91440" bIns="45720" rtlCol="1" anchor="b"/>
          <a:lstStyle>
            <a:lvl1pPr algn="r">
              <a:defRPr sz="1200"/>
            </a:lvl1pPr>
          </a:lstStyle>
          <a:p>
            <a:endParaRPr lang="he-IL" dirty="0"/>
          </a:p>
        </p:txBody>
      </p:sp>
      <p:sp>
        <p:nvSpPr>
          <p:cNvPr id="5" name="מציין מיקום של מספר שקופית 4"/>
          <p:cNvSpPr>
            <a:spLocks noGrp="1"/>
          </p:cNvSpPr>
          <p:nvPr>
            <p:ph type="sldNum" sz="quarter" idx="3"/>
          </p:nvPr>
        </p:nvSpPr>
        <p:spPr>
          <a:xfrm>
            <a:off x="1588" y="9429750"/>
            <a:ext cx="2946400" cy="496888"/>
          </a:xfrm>
          <a:prstGeom prst="rect">
            <a:avLst/>
          </a:prstGeom>
        </p:spPr>
        <p:txBody>
          <a:bodyPr vert="horz" lIns="91440" tIns="45720" rIns="91440" bIns="45720" rtlCol="1" anchor="b"/>
          <a:lstStyle>
            <a:lvl1pPr algn="l">
              <a:defRPr sz="1200"/>
            </a:lvl1pPr>
          </a:lstStyle>
          <a:p>
            <a:fld id="{A835D4B8-F66D-42CD-B1FC-999FB2A5D1FB}" type="slidenum">
              <a:rPr lang="he-IL" smtClean="0"/>
              <a:t>‹#›</a:t>
            </a:fld>
            <a:endParaRPr lang="he-IL" dirty="0"/>
          </a:p>
        </p:txBody>
      </p:sp>
    </p:spTree>
    <p:extLst>
      <p:ext uri="{BB962C8B-B14F-4D97-AF65-F5344CB8AC3E}">
        <p14:creationId xmlns:p14="http://schemas.microsoft.com/office/powerpoint/2010/main" val="1023227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6411"/>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74" y="0"/>
            <a:ext cx="2945659" cy="496411"/>
          </a:xfrm>
          <a:prstGeom prst="rect">
            <a:avLst/>
          </a:prstGeom>
        </p:spPr>
        <p:txBody>
          <a:bodyPr vert="horz" lIns="91440" tIns="45720" rIns="91440" bIns="45720" rtlCol="1"/>
          <a:lstStyle>
            <a:lvl1pPr algn="l">
              <a:defRPr sz="1200"/>
            </a:lvl1pPr>
          </a:lstStyle>
          <a:p>
            <a:fld id="{9D95B591-040F-4EEB-AEDC-9A4677ADC0C8}" type="datetimeFigureOut">
              <a:rPr lang="he-IL" smtClean="0"/>
              <a:pPr/>
              <a:t>ו'/אדר א/תשע"ו</a:t>
            </a:fld>
            <a:endParaRPr lang="he-IL" dirty="0"/>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79768" y="4715907"/>
            <a:ext cx="5438140" cy="4467701"/>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6" y="9430091"/>
            <a:ext cx="2945659" cy="496411"/>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74" y="9430091"/>
            <a:ext cx="2945659" cy="496411"/>
          </a:xfrm>
          <a:prstGeom prst="rect">
            <a:avLst/>
          </a:prstGeom>
        </p:spPr>
        <p:txBody>
          <a:bodyPr vert="horz" lIns="91440" tIns="45720" rIns="91440" bIns="45720" rtlCol="1" anchor="b"/>
          <a:lstStyle>
            <a:lvl1pPr algn="l">
              <a:defRPr sz="1200"/>
            </a:lvl1pPr>
          </a:lstStyle>
          <a:p>
            <a:fld id="{E59383E6-3322-4F3C-8D26-91E5C679D676}" type="slidenum">
              <a:rPr lang="he-IL" smtClean="0"/>
              <a:pPr/>
              <a:t>‹#›</a:t>
            </a:fld>
            <a:endParaRPr lang="he-IL" dirty="0"/>
          </a:p>
        </p:txBody>
      </p:sp>
    </p:spTree>
    <p:extLst>
      <p:ext uri="{BB962C8B-B14F-4D97-AF65-F5344CB8AC3E}">
        <p14:creationId xmlns:p14="http://schemas.microsoft.com/office/powerpoint/2010/main" val="39168548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DEC96ED-7A56-46C9-892D-D114F1A2C2A2}" type="slidenum">
              <a:rPr lang="he-IL" smtClean="0"/>
              <a:pPr/>
              <a:t>1</a:t>
            </a:fld>
            <a:endParaRPr lang="he-IL" dirty="0"/>
          </a:p>
        </p:txBody>
      </p:sp>
    </p:spTree>
    <p:extLst>
      <p:ext uri="{BB962C8B-B14F-4D97-AF65-F5344CB8AC3E}">
        <p14:creationId xmlns:p14="http://schemas.microsoft.com/office/powerpoint/2010/main" val="360591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2">
                    <a:lumMod val="75000"/>
                  </a:schemeClr>
                </a:solidFill>
                <a:latin typeface="+mn-lt"/>
                <a:ea typeface="+mn-ea"/>
                <a:cs typeface="+mn-cs"/>
              </a:rPr>
              <a:t>הנחיות עבודה בהפקה: מתי עוצרים? למי פונים להשלמה? מה התהליך?</a:t>
            </a:r>
          </a:p>
          <a:p>
            <a:endParaRPr lang="he-IL" b="1" dirty="0"/>
          </a:p>
        </p:txBody>
      </p:sp>
      <p:sp>
        <p:nvSpPr>
          <p:cNvPr id="4" name="מציין מיקום של מספר שקופית 3"/>
          <p:cNvSpPr>
            <a:spLocks noGrp="1"/>
          </p:cNvSpPr>
          <p:nvPr>
            <p:ph type="sldNum" sz="quarter" idx="10"/>
          </p:nvPr>
        </p:nvSpPr>
        <p:spPr/>
        <p:txBody>
          <a:bodyPr/>
          <a:lstStyle/>
          <a:p>
            <a:fld id="{7DEC96ED-7A56-46C9-892D-D114F1A2C2A2}" type="slidenum">
              <a:rPr lang="he-IL" smtClean="0"/>
              <a:t>13</a:t>
            </a:fld>
            <a:endParaRPr lang="he-IL" dirty="0"/>
          </a:p>
        </p:txBody>
      </p:sp>
    </p:spTree>
    <p:extLst>
      <p:ext uri="{BB962C8B-B14F-4D97-AF65-F5344CB8AC3E}">
        <p14:creationId xmlns:p14="http://schemas.microsoft.com/office/powerpoint/2010/main" val="3818338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2285984" y="357166"/>
            <a:ext cx="6500858" cy="3143272"/>
          </a:xfrm>
        </p:spPr>
        <p:txBody>
          <a:bodyPr>
            <a:normAutofit/>
          </a:bodyPr>
          <a:lstStyle>
            <a:lvl1pPr>
              <a:defRPr sz="36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214282" y="4143380"/>
            <a:ext cx="8715436" cy="642942"/>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214282" y="1000108"/>
            <a:ext cx="8715436" cy="5643602"/>
          </a:xfrm>
        </p:spPr>
        <p:txBody>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42844" y="1142984"/>
            <a:ext cx="4352956" cy="5500726"/>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מציין מיקום תוכן 3"/>
          <p:cNvSpPr>
            <a:spLocks noGrp="1"/>
          </p:cNvSpPr>
          <p:nvPr>
            <p:ph sz="half" idx="2"/>
          </p:nvPr>
        </p:nvSpPr>
        <p:spPr>
          <a:xfrm>
            <a:off x="4648200" y="1142984"/>
            <a:ext cx="4281518" cy="5500726"/>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לחץ כדי לערוך סגנון כותרת של תבנית בסיס</a:t>
            </a:r>
            <a:endParaRPr lang="he-IL" dirty="0"/>
          </a:p>
        </p:txBody>
      </p:sp>
      <p:sp>
        <p:nvSpPr>
          <p:cNvPr id="3" name="מציין מיקום תוכן 2"/>
          <p:cNvSpPr>
            <a:spLocks noGrp="1"/>
          </p:cNvSpPr>
          <p:nvPr>
            <p:ph sz="half" idx="1"/>
          </p:nvPr>
        </p:nvSpPr>
        <p:spPr>
          <a:xfrm>
            <a:off x="142844" y="1928802"/>
            <a:ext cx="4352956" cy="4714908"/>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מציין מיקום תוכן 3"/>
          <p:cNvSpPr>
            <a:spLocks noGrp="1"/>
          </p:cNvSpPr>
          <p:nvPr>
            <p:ph sz="half" idx="2"/>
          </p:nvPr>
        </p:nvSpPr>
        <p:spPr>
          <a:xfrm>
            <a:off x="4648200" y="1928802"/>
            <a:ext cx="4281518" cy="4714908"/>
          </a:xfrm>
        </p:spPr>
        <p:txBody>
          <a:bodyPr/>
          <a:lstStyle>
            <a:lvl1pPr>
              <a:defRPr sz="24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5" name="מציין מיקום טקסט 2"/>
          <p:cNvSpPr>
            <a:spLocks noGrp="1"/>
          </p:cNvSpPr>
          <p:nvPr>
            <p:ph type="body" idx="10"/>
          </p:nvPr>
        </p:nvSpPr>
        <p:spPr>
          <a:xfrm>
            <a:off x="142844" y="1142984"/>
            <a:ext cx="4352957" cy="714380"/>
          </a:xfrm>
          <a:solidFill>
            <a:schemeClr val="tx2">
              <a:lumMod val="60000"/>
              <a:lumOff val="40000"/>
            </a:schemeClr>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smtClean="0"/>
              <a:t>לחץ כדי לערוך סגנונות טקסט של תבנית בסיס</a:t>
            </a:r>
          </a:p>
        </p:txBody>
      </p:sp>
      <p:sp>
        <p:nvSpPr>
          <p:cNvPr id="6" name="מציין מיקום טקסט 4"/>
          <p:cNvSpPr>
            <a:spLocks noGrp="1"/>
          </p:cNvSpPr>
          <p:nvPr>
            <p:ph type="body" sz="quarter" idx="3"/>
          </p:nvPr>
        </p:nvSpPr>
        <p:spPr>
          <a:xfrm>
            <a:off x="4643438" y="1142984"/>
            <a:ext cx="4305253" cy="714380"/>
          </a:xfrm>
          <a:solidFill>
            <a:schemeClr val="tx2">
              <a:lumMod val="60000"/>
              <a:lumOff val="40000"/>
            </a:schemeClr>
          </a:solidFill>
        </p:spPr>
        <p:txBody>
          <a:bodyPr anchor="b">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smtClean="0"/>
              <a:t>לחץ כדי לערוך סגנונות טקסט של תבנית בסיס</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28596" y="1000108"/>
            <a:ext cx="3008313" cy="1162050"/>
          </a:xfrm>
        </p:spPr>
        <p:txBody>
          <a:bodyPr anchor="b"/>
          <a:lstStyle>
            <a:lvl1pPr algn="r">
              <a:defRPr sz="2000" b="1"/>
            </a:lvl1pPr>
          </a:lstStyle>
          <a:p>
            <a:r>
              <a:rPr lang="he-IL" dirty="0" smtClean="0"/>
              <a:t>לחץ כדי לערוך סגנון כותרת של תבנית בסיס</a:t>
            </a:r>
            <a:endParaRPr lang="he-IL" dirty="0"/>
          </a:p>
        </p:txBody>
      </p:sp>
      <p:sp>
        <p:nvSpPr>
          <p:cNvPr id="3" name="מציין מיקום תוכן 2"/>
          <p:cNvSpPr>
            <a:spLocks noGrp="1"/>
          </p:cNvSpPr>
          <p:nvPr>
            <p:ph idx="1"/>
          </p:nvPr>
        </p:nvSpPr>
        <p:spPr>
          <a:xfrm>
            <a:off x="3575050" y="1000108"/>
            <a:ext cx="5111750" cy="5643602"/>
          </a:xfrm>
        </p:spPr>
        <p:txBody>
          <a:bodyPr/>
          <a:lstStyle>
            <a:lvl1pPr>
              <a:defRPr sz="2400"/>
            </a:lvl1pPr>
            <a:lvl2pPr>
              <a:defRPr sz="2000"/>
            </a:lvl2pPr>
            <a:lvl3pPr>
              <a:defRPr sz="1600"/>
            </a:lvl3pPr>
            <a:lvl4pPr>
              <a:defRPr sz="1400"/>
            </a:lvl4pPr>
            <a:lvl5pPr>
              <a:defRPr sz="1200"/>
            </a:lvl5pPr>
            <a:lvl6pPr>
              <a:defRPr sz="2000"/>
            </a:lvl6pPr>
            <a:lvl7pPr>
              <a:defRPr sz="2000"/>
            </a:lvl7pPr>
            <a:lvl8pPr>
              <a:defRPr sz="2000"/>
            </a:lvl8pPr>
            <a:lvl9pPr>
              <a:defRPr sz="20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מציין מיקום טקסט 3"/>
          <p:cNvSpPr>
            <a:spLocks noGrp="1"/>
          </p:cNvSpPr>
          <p:nvPr>
            <p:ph type="body" sz="half" idx="2"/>
          </p:nvPr>
        </p:nvSpPr>
        <p:spPr>
          <a:xfrm>
            <a:off x="428596" y="2214554"/>
            <a:ext cx="3008313"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dirty="0" smtClean="0"/>
              <a:t>לחץ כדי לערוך סגנונות טקסט של תבנית בסיס</a:t>
            </a:r>
          </a:p>
        </p:txBody>
      </p:sp>
      <p:sp>
        <p:nvSpPr>
          <p:cNvPr id="8" name="מציין מיקום של כותרת 1"/>
          <p:cNvSpPr txBox="1">
            <a:spLocks/>
          </p:cNvSpPr>
          <p:nvPr userDrawn="1"/>
        </p:nvSpPr>
        <p:spPr>
          <a:xfrm>
            <a:off x="714348" y="214290"/>
            <a:ext cx="8229600" cy="582594"/>
          </a:xfrm>
          <a:prstGeom prst="rect">
            <a:avLst/>
          </a:prstGeom>
        </p:spPr>
        <p:txBody>
          <a:bodyPr vert="horz" lIns="91440" tIns="45720" rIns="91440" bIns="45720" rtlCol="1"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3200" b="1" i="0" u="none" strike="noStrike" kern="1200" cap="none" spc="0" normalizeH="0" baseline="0" noProof="0" dirty="0" smtClean="0">
                <a:ln>
                  <a:noFill/>
                </a:ln>
                <a:solidFill>
                  <a:schemeClr val="bg1"/>
                </a:solidFill>
                <a:effectLst/>
                <a:uLnTx/>
                <a:uFillTx/>
                <a:latin typeface="+mj-lt"/>
                <a:ea typeface="+mj-ea"/>
                <a:cs typeface="+mn-cs"/>
              </a:rPr>
              <a:t>לחץ כדי לערוך סגנון כותרת של תבנית בסיס</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928669"/>
            <a:ext cx="5486400" cy="3798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8" name="מציין מיקום של כותרת 1"/>
          <p:cNvSpPr txBox="1">
            <a:spLocks/>
          </p:cNvSpPr>
          <p:nvPr userDrawn="1"/>
        </p:nvSpPr>
        <p:spPr>
          <a:xfrm>
            <a:off x="714348" y="214290"/>
            <a:ext cx="8229600" cy="582594"/>
          </a:xfrm>
          <a:prstGeom prst="rect">
            <a:avLst/>
          </a:prstGeom>
        </p:spPr>
        <p:txBody>
          <a:bodyPr vert="horz" lIns="91440" tIns="45720" rIns="91440" bIns="45720" rtlCol="1"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3200" b="1" i="0" u="none" strike="noStrike" kern="1200" cap="none" spc="0" normalizeH="0" baseline="0" noProof="0" dirty="0" smtClean="0">
                <a:ln>
                  <a:noFill/>
                </a:ln>
                <a:solidFill>
                  <a:schemeClr val="bg1"/>
                </a:solidFill>
                <a:effectLst/>
                <a:uLnTx/>
                <a:uFillTx/>
                <a:latin typeface="+mj-lt"/>
                <a:ea typeface="+mj-ea"/>
                <a:cs typeface="+mn-cs"/>
              </a:rPr>
              <a:t>לחץ כדי לערוך סגנון כותרת של תבנית בסיס</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43702" y="928670"/>
            <a:ext cx="2057400" cy="5708649"/>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71502" y="928670"/>
            <a:ext cx="6019800" cy="5708649"/>
          </a:xfrm>
        </p:spPr>
        <p:txBody>
          <a:bodyPr vert="eaVert"/>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7" name="מציין מיקום של כותרת 1"/>
          <p:cNvSpPr txBox="1">
            <a:spLocks/>
          </p:cNvSpPr>
          <p:nvPr userDrawn="1"/>
        </p:nvSpPr>
        <p:spPr>
          <a:xfrm>
            <a:off x="714348" y="214290"/>
            <a:ext cx="8229600" cy="582594"/>
          </a:xfrm>
          <a:prstGeom prst="rect">
            <a:avLst/>
          </a:prstGeom>
        </p:spPr>
        <p:txBody>
          <a:bodyPr vert="horz" lIns="91440" tIns="45720" rIns="91440" bIns="45720" rtlCol="1"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3200" b="1" i="0" u="none" strike="noStrike" kern="1200" cap="none" spc="0" normalizeH="0" baseline="0" noProof="0" dirty="0" smtClean="0">
                <a:ln>
                  <a:noFill/>
                </a:ln>
                <a:solidFill>
                  <a:schemeClr val="bg1"/>
                </a:solidFill>
                <a:effectLst/>
                <a:uLnTx/>
                <a:uFillTx/>
                <a:latin typeface="+mj-lt"/>
                <a:ea typeface="+mj-ea"/>
                <a:cs typeface="+mn-cs"/>
              </a:rPr>
              <a:t>לחץ כדי לערוך סגנון כותרת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714348" y="214290"/>
            <a:ext cx="8229600" cy="582594"/>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214282" y="1071546"/>
            <a:ext cx="8715436" cy="5572164"/>
          </a:xfrm>
          <a:prstGeom prst="rect">
            <a:avLst/>
          </a:prstGeom>
        </p:spPr>
        <p:txBody>
          <a:bodyPr vert="horz" lIns="91440" tIns="45720" rIns="91440" bIns="45720" rtlCol="1">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4" r:id="rId5"/>
    <p:sldLayoutId id="2147483656" r:id="rId6"/>
    <p:sldLayoutId id="2147483657" r:id="rId7"/>
    <p:sldLayoutId id="2147483658" r:id="rId8"/>
    <p:sldLayoutId id="2147483659" r:id="rId9"/>
  </p:sldLayoutIdLst>
  <p:txStyles>
    <p:titleStyle>
      <a:lvl1pPr algn="r" defTabSz="914400" rtl="1" eaLnBrk="1" latinLnBrk="0" hangingPunct="1">
        <a:spcBef>
          <a:spcPct val="0"/>
        </a:spcBef>
        <a:buNone/>
        <a:defRPr sz="3200" b="1" kern="1200">
          <a:solidFill>
            <a:schemeClr val="bg1"/>
          </a:solidFill>
          <a:latin typeface="+mj-lt"/>
          <a:ea typeface="+mj-ea"/>
          <a:cs typeface="+mn-cs"/>
        </a:defRPr>
      </a:lvl1pPr>
    </p:titleStyle>
    <p:bodyStyle>
      <a:lvl1pPr marL="342900" indent="-342900" algn="r" defTabSz="914400" rtl="1" eaLnBrk="1" latinLnBrk="0" hangingPunct="1">
        <a:spcBef>
          <a:spcPct val="20000"/>
        </a:spcBef>
        <a:buSzPct val="70000"/>
        <a:buFontTx/>
        <a:buBlip>
          <a:blip r:embed="rId12"/>
        </a:buBlip>
        <a:defRPr sz="2400" kern="1200">
          <a:solidFill>
            <a:schemeClr val="tx2">
              <a:lumMod val="50000"/>
            </a:schemeClr>
          </a:solidFill>
          <a:latin typeface="+mn-lt"/>
          <a:ea typeface="+mn-ea"/>
          <a:cs typeface="+mn-cs"/>
        </a:defRPr>
      </a:lvl1pPr>
      <a:lvl2pPr marL="742950" indent="-285750" algn="r" defTabSz="914400" rtl="1" eaLnBrk="1" latinLnBrk="0" hangingPunct="1">
        <a:spcBef>
          <a:spcPct val="20000"/>
        </a:spcBef>
        <a:buSzPct val="60000"/>
        <a:buFontTx/>
        <a:buBlip>
          <a:blip r:embed="rId12"/>
        </a:buBlip>
        <a:defRPr sz="2000" kern="1200">
          <a:solidFill>
            <a:schemeClr val="tx2">
              <a:lumMod val="50000"/>
            </a:schemeClr>
          </a:solidFill>
          <a:latin typeface="+mn-lt"/>
          <a:ea typeface="+mn-ea"/>
          <a:cs typeface="+mn-cs"/>
        </a:defRPr>
      </a:lvl2pPr>
      <a:lvl3pPr marL="1143000" indent="-228600" algn="r" defTabSz="914400" rtl="1" eaLnBrk="1" latinLnBrk="0" hangingPunct="1">
        <a:spcBef>
          <a:spcPct val="20000"/>
        </a:spcBef>
        <a:buClr>
          <a:srgbClr val="BAE6F4"/>
        </a:buClr>
        <a:buFont typeface="Wingdings" pitchFamily="2" charset="2"/>
        <a:buChar char="§"/>
        <a:defRPr sz="1600" kern="1200">
          <a:solidFill>
            <a:schemeClr val="tx2">
              <a:lumMod val="50000"/>
            </a:schemeClr>
          </a:solidFill>
          <a:latin typeface="+mn-lt"/>
          <a:ea typeface="+mn-ea"/>
          <a:cs typeface="+mn-cs"/>
        </a:defRPr>
      </a:lvl3pPr>
      <a:lvl4pPr marL="1600200" indent="-228600" algn="r" defTabSz="914400" rtl="1" eaLnBrk="1" latinLnBrk="0" hangingPunct="1">
        <a:spcBef>
          <a:spcPct val="20000"/>
        </a:spcBef>
        <a:buClr>
          <a:srgbClr val="D4E2F4"/>
        </a:buClr>
        <a:buFont typeface="Wingdings" pitchFamily="2" charset="2"/>
        <a:buChar char="§"/>
        <a:defRPr sz="1400" kern="1200">
          <a:solidFill>
            <a:schemeClr val="tx2">
              <a:lumMod val="50000"/>
            </a:schemeClr>
          </a:solidFill>
          <a:latin typeface="+mn-lt"/>
          <a:ea typeface="+mn-ea"/>
          <a:cs typeface="+mn-cs"/>
        </a:defRPr>
      </a:lvl4pPr>
      <a:lvl5pPr marL="2057400" indent="-228600" algn="r" defTabSz="914400" rtl="1" eaLnBrk="1" latinLnBrk="0" hangingPunct="1">
        <a:spcBef>
          <a:spcPct val="20000"/>
        </a:spcBef>
        <a:buClr>
          <a:schemeClr val="tx2">
            <a:lumMod val="20000"/>
            <a:lumOff val="80000"/>
          </a:schemeClr>
        </a:buClr>
        <a:buFont typeface="Wingdings" pitchFamily="2" charset="2"/>
        <a:buChar char="§"/>
        <a:defRPr sz="1200" kern="1200">
          <a:solidFill>
            <a:schemeClr val="tx2">
              <a:lumMod val="50000"/>
            </a:schemeClr>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mailto:bservice@harel-ins.co.i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8.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slide" Target="slide2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26.xml"/><Relationship Id="rId5" Type="http://schemas.openxmlformats.org/officeDocument/2006/relationships/image" Target="../media/image13.png"/><Relationship Id="rId10" Type="http://schemas.openxmlformats.org/officeDocument/2006/relationships/slide" Target="slide27.xml"/><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a:xfrm>
            <a:off x="899592" y="4609703"/>
            <a:ext cx="8064896" cy="648072"/>
          </a:xfrm>
        </p:spPr>
        <p:txBody>
          <a:bodyPr/>
          <a:lstStyle/>
          <a:p>
            <a:pPr eaLnBrk="1" hangingPunct="1"/>
            <a:r>
              <a:rPr lang="he-IL" sz="3200" dirty="0" smtClean="0">
                <a:latin typeface="ProtocolHarel" pitchFamily="2" charset="-79"/>
                <a:cs typeface="ProtocolHarel" pitchFamily="2" charset="-79"/>
              </a:rPr>
              <a:t>תכנית</a:t>
            </a:r>
            <a:r>
              <a:rPr lang="he-IL" sz="3200" dirty="0">
                <a:latin typeface="ProtocolHarel" pitchFamily="2" charset="-79"/>
                <a:cs typeface="ProtocolHarel" pitchFamily="2" charset="-79"/>
              </a:rPr>
              <a:t> </a:t>
            </a:r>
            <a:r>
              <a:rPr lang="he-IL" sz="3200" dirty="0" smtClean="0">
                <a:latin typeface="ProtocolHarel" pitchFamily="2" charset="-79"/>
                <a:cs typeface="ProtocolHarel" pitchFamily="2" charset="-79"/>
              </a:rPr>
              <a:t>עבודה לשנת 2015 חטיבת הבריאות</a:t>
            </a:r>
            <a:endParaRPr lang="en-US" sz="2400" dirty="0" smtClean="0">
              <a:latin typeface="ProtocolHarel" pitchFamily="2" charset="-79"/>
              <a:cs typeface="ProtocolHarel" pitchFamily="2" charset="-79"/>
            </a:endParaRPr>
          </a:p>
        </p:txBody>
      </p:sp>
      <p:sp>
        <p:nvSpPr>
          <p:cNvPr id="3" name="מלבן 2"/>
          <p:cNvSpPr/>
          <p:nvPr/>
        </p:nvSpPr>
        <p:spPr>
          <a:xfrm>
            <a:off x="0" y="12973"/>
            <a:ext cx="9144000" cy="494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074" name="Picture 2" descr="C:\Users\danc\Desktop\picsss\shutterstock_142368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 y="116632"/>
            <a:ext cx="893143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953" y="152966"/>
            <a:ext cx="4594110" cy="16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descr="תמונה"/>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4500"/>
                    </a14:imgEffect>
                    <a14:imgEffect>
                      <a14:saturation sat="66000"/>
                    </a14:imgEffect>
                  </a14:imgLayer>
                </a14:imgProps>
              </a:ext>
              <a:ext uri="{28A0092B-C50C-407E-A947-70E740481C1C}">
                <a14:useLocalDpi xmlns:a14="http://schemas.microsoft.com/office/drawing/2010/main" val="0"/>
              </a:ext>
            </a:extLst>
          </a:blip>
          <a:srcRect t="21779" b="8000"/>
          <a:stretch/>
        </p:blipFill>
        <p:spPr bwMode="auto">
          <a:xfrm>
            <a:off x="98266" y="116632"/>
            <a:ext cx="8938230" cy="475244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קבוצה 8"/>
          <p:cNvGrpSpPr/>
          <p:nvPr/>
        </p:nvGrpSpPr>
        <p:grpSpPr>
          <a:xfrm>
            <a:off x="-36513" y="4293096"/>
            <a:ext cx="9091613" cy="1224136"/>
            <a:chOff x="-23813" y="2976563"/>
            <a:chExt cx="9091613" cy="904875"/>
          </a:xfrm>
        </p:grpSpPr>
        <p:pic>
          <p:nvPicPr>
            <p:cNvPr id="11"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2976563"/>
              <a:ext cx="8991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txBox="1">
              <a:spLocks noChangeArrowheads="1"/>
            </p:cNvSpPr>
            <p:nvPr/>
          </p:nvSpPr>
          <p:spPr>
            <a:xfrm>
              <a:off x="-23813" y="3295931"/>
              <a:ext cx="8927725" cy="428625"/>
            </a:xfrm>
            <a:prstGeom prst="rect">
              <a:avLst/>
            </a:prstGeom>
          </p:spPr>
          <p:txBody>
            <a:bodyPr vert="horz" lIns="91440" tIns="45720" rIns="91440" bIns="45720" rtlCol="1" anchor="t">
              <a:noAutofit/>
            </a:bodyPr>
            <a:lstStyle>
              <a:lvl1pPr algn="r" defTabSz="914400" rtl="1" eaLnBrk="1" latinLnBrk="0" hangingPunct="1">
                <a:spcBef>
                  <a:spcPct val="0"/>
                </a:spcBef>
                <a:buNone/>
                <a:defRPr sz="6000" b="0" kern="1200">
                  <a:solidFill>
                    <a:schemeClr val="bg1"/>
                  </a:solidFill>
                  <a:latin typeface="Tahoma" pitchFamily="34" charset="0"/>
                  <a:ea typeface="+mj-ea"/>
                  <a:cs typeface="Tahoma" pitchFamily="34" charset="0"/>
                </a:defRPr>
              </a:lvl1pPr>
            </a:lstStyle>
            <a:p>
              <a:r>
                <a:rPr lang="he-IL" sz="3600" b="1" dirty="0" smtClean="0">
                  <a:latin typeface="ProtocolHarel" pitchFamily="2" charset="-79"/>
                  <a:cs typeface="ProtocolHarel" pitchFamily="2" charset="-79"/>
                </a:rPr>
                <a:t>מוצרי הבריאות החדשים של הראל</a:t>
              </a:r>
            </a:p>
          </p:txBody>
        </p:sp>
      </p:grpSp>
      <p:sp>
        <p:nvSpPr>
          <p:cNvPr id="4" name="מלבן 3"/>
          <p:cNvSpPr/>
          <p:nvPr/>
        </p:nvSpPr>
        <p:spPr>
          <a:xfrm>
            <a:off x="553231" y="4473120"/>
            <a:ext cx="8555273"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קשת 13"/>
          <p:cNvSpPr/>
          <p:nvPr/>
        </p:nvSpPr>
        <p:spPr>
          <a:xfrm rot="10459908">
            <a:off x="-2195" y="3711507"/>
            <a:ext cx="1662058" cy="777184"/>
          </a:xfrm>
          <a:prstGeom prst="arc">
            <a:avLst/>
          </a:prstGeom>
          <a:noFill/>
          <a:ln w="38100">
            <a:solidFill>
              <a:schemeClr val="bg1"/>
            </a:solidFill>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he-IL" dirty="0"/>
          </a:p>
        </p:txBody>
      </p:sp>
      <p:sp>
        <p:nvSpPr>
          <p:cNvPr id="2" name="TextBox 1"/>
          <p:cNvSpPr txBox="1"/>
          <p:nvPr/>
        </p:nvSpPr>
        <p:spPr>
          <a:xfrm>
            <a:off x="5364088" y="5733256"/>
            <a:ext cx="2880320" cy="461665"/>
          </a:xfrm>
          <a:prstGeom prst="rect">
            <a:avLst/>
          </a:prstGeom>
          <a:noFill/>
        </p:spPr>
        <p:txBody>
          <a:bodyPr wrap="square" rtlCol="1">
            <a:spAutoFit/>
          </a:bodyPr>
          <a:lstStyle/>
          <a:p>
            <a:r>
              <a:rPr lang="he-IL" sz="2400" b="1" dirty="0" smtClean="0">
                <a:solidFill>
                  <a:srgbClr val="084584"/>
                </a:solidFill>
                <a:latin typeface="ProtocolHarel" pitchFamily="2" charset="-79"/>
                <a:cs typeface="ProtocolHarel" pitchFamily="2" charset="-79"/>
              </a:rPr>
              <a:t>פברואר 2016</a:t>
            </a:r>
            <a:endParaRPr lang="he-IL" sz="2400" b="1" dirty="0">
              <a:solidFill>
                <a:srgbClr val="084584"/>
              </a:solidFill>
              <a:latin typeface="ProtocolHarel" pitchFamily="2" charset="-79"/>
              <a:cs typeface="ProtocolHarel" pitchFamily="2" charset="-79"/>
            </a:endParaRPr>
          </a:p>
        </p:txBody>
      </p:sp>
    </p:spTree>
    <p:extLst>
      <p:ext uri="{BB962C8B-B14F-4D97-AF65-F5344CB8AC3E}">
        <p14:creationId xmlns:p14="http://schemas.microsoft.com/office/powerpoint/2010/main" val="221908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483768" y="1196752"/>
            <a:ext cx="3744416" cy="2016224"/>
          </a:xfrm>
        </p:spPr>
        <p:txBody>
          <a:bodyPr>
            <a:normAutofit/>
          </a:bodyPr>
          <a:lstStyle/>
          <a:p>
            <a:r>
              <a:rPr lang="he-IL" sz="4400" dirty="0" smtClean="0"/>
              <a:t>כלי עזר</a:t>
            </a:r>
            <a:endParaRPr lang="he-IL" sz="4400" dirty="0"/>
          </a:p>
        </p:txBody>
      </p:sp>
      <p:pic>
        <p:nvPicPr>
          <p:cNvPr id="5" name="Picture 6" descr="תמונה"/>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6" t="32680" r="1250" b="2049"/>
          <a:stretch/>
        </p:blipFill>
        <p:spPr bwMode="auto">
          <a:xfrm>
            <a:off x="90000" y="2852936"/>
            <a:ext cx="8964000" cy="39009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53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t>כלי עזר העומדים לרשותכם</a:t>
            </a:r>
            <a:endParaRPr lang="he-IL" sz="4000" dirty="0"/>
          </a:p>
        </p:txBody>
      </p:sp>
      <p:sp>
        <p:nvSpPr>
          <p:cNvPr id="3" name="מציין מיקום תוכן 2"/>
          <p:cNvSpPr>
            <a:spLocks noGrp="1"/>
          </p:cNvSpPr>
          <p:nvPr>
            <p:ph idx="1"/>
          </p:nvPr>
        </p:nvSpPr>
        <p:spPr>
          <a:xfrm>
            <a:off x="683568" y="1000108"/>
            <a:ext cx="8246150" cy="5643602"/>
          </a:xfrm>
        </p:spPr>
        <p:txBody>
          <a:bodyPr>
            <a:normAutofit fontScale="92500" lnSpcReduction="10000"/>
          </a:bodyPr>
          <a:lstStyle/>
          <a:p>
            <a:pPr algn="just" fontAlgn="base">
              <a:spcBef>
                <a:spcPts val="0"/>
              </a:spcBef>
              <a:spcAft>
                <a:spcPts val="600"/>
              </a:spcAft>
              <a:buSzPct val="100000"/>
              <a:buBlip>
                <a:blip r:embed="rId2"/>
              </a:buBlip>
            </a:pPr>
            <a:endParaRPr lang="he-IL" sz="1000" dirty="0" smtClean="0">
              <a:solidFill>
                <a:srgbClr val="002060"/>
              </a:solidFill>
              <a:ea typeface="Calibri"/>
              <a:cs typeface="ProtocolHarel"/>
            </a:endParaRPr>
          </a:p>
          <a:p>
            <a:pPr algn="just" fontAlgn="base">
              <a:spcBef>
                <a:spcPts val="0"/>
              </a:spcBef>
              <a:spcAft>
                <a:spcPts val="600"/>
              </a:spcAft>
              <a:buSzPct val="100000"/>
              <a:buBlip>
                <a:blip r:embed="rId2"/>
              </a:buBlip>
            </a:pPr>
            <a:r>
              <a:rPr lang="he-IL" b="1" dirty="0" smtClean="0">
                <a:solidFill>
                  <a:srgbClr val="002060"/>
                </a:solidFill>
                <a:ea typeface="Calibri"/>
                <a:cs typeface="ProtocolHarel"/>
              </a:rPr>
              <a:t>טפסי הצטרפות חדשים</a:t>
            </a:r>
          </a:p>
          <a:p>
            <a:pPr marL="0" indent="0" algn="just" fontAlgn="base">
              <a:spcBef>
                <a:spcPts val="0"/>
              </a:spcBef>
              <a:spcAft>
                <a:spcPts val="600"/>
              </a:spcAft>
              <a:buSzPct val="100000"/>
              <a:buNone/>
            </a:pPr>
            <a:endParaRPr lang="he-IL" sz="1200" b="1" dirty="0">
              <a:solidFill>
                <a:srgbClr val="002060"/>
              </a:solidFill>
              <a:latin typeface="ProtocolHarel" pitchFamily="2" charset="-79"/>
              <a:cs typeface="ProtocolHarel" pitchFamily="2" charset="-79"/>
            </a:endParaRPr>
          </a:p>
          <a:p>
            <a:pPr algn="just" fontAlgn="base">
              <a:spcBef>
                <a:spcPts val="0"/>
              </a:spcBef>
              <a:spcAft>
                <a:spcPts val="600"/>
              </a:spcAft>
              <a:buSzPct val="100000"/>
              <a:buBlip>
                <a:blip r:embed="rId2"/>
              </a:buBlip>
            </a:pPr>
            <a:r>
              <a:rPr lang="he-IL" b="1" dirty="0">
                <a:solidFill>
                  <a:srgbClr val="002060"/>
                </a:solidFill>
                <a:ea typeface="Calibri"/>
                <a:cs typeface="ProtocolHarel"/>
              </a:rPr>
              <a:t>תעריפון </a:t>
            </a:r>
            <a:r>
              <a:rPr lang="he-IL" b="1" dirty="0" smtClean="0">
                <a:solidFill>
                  <a:srgbClr val="002060"/>
                </a:solidFill>
                <a:ea typeface="Calibri"/>
                <a:cs typeface="ProtocolHarel"/>
              </a:rPr>
              <a:t>מעודכן</a:t>
            </a:r>
            <a:endParaRPr lang="he-IL" dirty="0">
              <a:solidFill>
                <a:srgbClr val="002060"/>
              </a:solidFill>
              <a:ea typeface="Calibri"/>
              <a:cs typeface="ProtocolHarel"/>
            </a:endParaRPr>
          </a:p>
          <a:p>
            <a:pPr marL="0" indent="0" algn="just" fontAlgn="base">
              <a:spcBef>
                <a:spcPts val="0"/>
              </a:spcBef>
              <a:spcAft>
                <a:spcPts val="600"/>
              </a:spcAft>
              <a:buSzPct val="100000"/>
              <a:buNone/>
            </a:pPr>
            <a:r>
              <a:rPr lang="he-IL" sz="2000" dirty="0">
                <a:solidFill>
                  <a:schemeClr val="tx1">
                    <a:lumMod val="75000"/>
                    <a:lumOff val="25000"/>
                  </a:schemeClr>
                </a:solidFill>
                <a:ea typeface="Calibri"/>
                <a:cs typeface="ProtocolHarel"/>
              </a:rPr>
              <a:t> </a:t>
            </a:r>
            <a:r>
              <a:rPr lang="he-IL" sz="2000" dirty="0" smtClean="0">
                <a:solidFill>
                  <a:schemeClr val="tx1">
                    <a:lumMod val="75000"/>
                    <a:lumOff val="25000"/>
                  </a:schemeClr>
                </a:solidFill>
                <a:ea typeface="Calibri"/>
                <a:cs typeface="ProtocolHarel"/>
              </a:rPr>
              <a:t>   הכולל </a:t>
            </a:r>
            <a:r>
              <a:rPr lang="he-IL" sz="2000" dirty="0">
                <a:solidFill>
                  <a:schemeClr val="tx1">
                    <a:lumMod val="75000"/>
                    <a:lumOff val="25000"/>
                  </a:schemeClr>
                </a:solidFill>
                <a:ea typeface="Calibri"/>
                <a:cs typeface="ProtocolHarel"/>
              </a:rPr>
              <a:t>עזר עבודה לסימון מסלולי ביטוח </a:t>
            </a:r>
            <a:r>
              <a:rPr lang="he-IL" sz="2000" dirty="0" smtClean="0">
                <a:solidFill>
                  <a:schemeClr val="tx1">
                    <a:lumMod val="75000"/>
                    <a:lumOff val="25000"/>
                  </a:schemeClr>
                </a:solidFill>
                <a:ea typeface="Calibri"/>
                <a:cs typeface="ProtocolHarel"/>
              </a:rPr>
              <a:t>בטופס</a:t>
            </a:r>
          </a:p>
          <a:p>
            <a:pPr marL="0" indent="0" algn="just" fontAlgn="base">
              <a:spcBef>
                <a:spcPts val="0"/>
              </a:spcBef>
              <a:spcAft>
                <a:spcPts val="600"/>
              </a:spcAft>
              <a:buSzPct val="100000"/>
              <a:buNone/>
            </a:pPr>
            <a:endParaRPr lang="he-IL" sz="1200" dirty="0" smtClean="0">
              <a:solidFill>
                <a:schemeClr val="tx1">
                  <a:lumMod val="75000"/>
                  <a:lumOff val="25000"/>
                </a:schemeClr>
              </a:solidFill>
              <a:ea typeface="Calibri"/>
              <a:cs typeface="ProtocolHarel"/>
            </a:endParaRPr>
          </a:p>
          <a:p>
            <a:pPr algn="just" fontAlgn="base">
              <a:spcBef>
                <a:spcPts val="0"/>
              </a:spcBef>
              <a:spcAft>
                <a:spcPts val="600"/>
              </a:spcAft>
              <a:buSzPct val="100000"/>
              <a:buBlip>
                <a:blip r:embed="rId2"/>
              </a:buBlip>
            </a:pPr>
            <a:r>
              <a:rPr lang="he-IL" b="1" dirty="0" smtClean="0">
                <a:solidFill>
                  <a:srgbClr val="002060"/>
                </a:solidFill>
                <a:ea typeface="Calibri"/>
                <a:cs typeface="ProtocolHarel"/>
              </a:rPr>
              <a:t>מערכת </a:t>
            </a:r>
            <a:r>
              <a:rPr lang="he-IL" b="1" dirty="0">
                <a:solidFill>
                  <a:srgbClr val="002060"/>
                </a:solidFill>
                <a:ea typeface="Calibri"/>
                <a:cs typeface="ProtocolHarel"/>
              </a:rPr>
              <a:t>שליחת גילוי נאות ללקוח</a:t>
            </a:r>
          </a:p>
          <a:p>
            <a:pPr lvl="1" algn="just"/>
            <a:r>
              <a:rPr lang="he-IL" dirty="0" smtClean="0">
                <a:solidFill>
                  <a:schemeClr val="tx1">
                    <a:lumMod val="75000"/>
                    <a:lumOff val="25000"/>
                  </a:schemeClr>
                </a:solidFill>
                <a:latin typeface="ProtocolHarel" pitchFamily="2" charset="-79"/>
                <a:cs typeface="ProtocolHarel" pitchFamily="2" charset="-79"/>
              </a:rPr>
              <a:t>המערכת </a:t>
            </a:r>
            <a:r>
              <a:rPr lang="he-IL" dirty="0">
                <a:solidFill>
                  <a:schemeClr val="tx1">
                    <a:lumMod val="75000"/>
                    <a:lumOff val="25000"/>
                  </a:schemeClr>
                </a:solidFill>
                <a:latin typeface="ProtocolHarel" pitchFamily="2" charset="-79"/>
                <a:cs typeface="ProtocolHarel" pitchFamily="2" charset="-79"/>
              </a:rPr>
              <a:t>מאפשרת משלוח של המידע המהותי למועמד לביטוח באופן </a:t>
            </a:r>
            <a:r>
              <a:rPr lang="he-IL" dirty="0" smtClean="0">
                <a:solidFill>
                  <a:schemeClr val="tx1">
                    <a:lumMod val="75000"/>
                    <a:lumOff val="25000"/>
                  </a:schemeClr>
                </a:solidFill>
                <a:latin typeface="ProtocolHarel" pitchFamily="2" charset="-79"/>
                <a:cs typeface="ProtocolHarel" pitchFamily="2" charset="-79"/>
              </a:rPr>
              <a:t>פשוט, מהיר (בדואר אלקטרוני ו/או בהודעת </a:t>
            </a:r>
            <a:r>
              <a:rPr lang="en-US" sz="1600" dirty="0" smtClean="0">
                <a:solidFill>
                  <a:schemeClr val="tx1">
                    <a:lumMod val="75000"/>
                    <a:lumOff val="25000"/>
                  </a:schemeClr>
                </a:solidFill>
                <a:latin typeface="ProtocolHarel" pitchFamily="2" charset="-79"/>
                <a:cs typeface="ProtocolHarel" pitchFamily="2" charset="-79"/>
              </a:rPr>
              <a:t>SMS</a:t>
            </a:r>
            <a:r>
              <a:rPr lang="he-IL" dirty="0" smtClean="0">
                <a:solidFill>
                  <a:schemeClr val="tx1">
                    <a:lumMod val="75000"/>
                    <a:lumOff val="25000"/>
                  </a:schemeClr>
                </a:solidFill>
                <a:latin typeface="ProtocolHarel" pitchFamily="2" charset="-79"/>
                <a:cs typeface="ProtocolHarel" pitchFamily="2" charset="-79"/>
              </a:rPr>
              <a:t>), וממוקד למוצרים </a:t>
            </a:r>
            <a:r>
              <a:rPr lang="he-IL" dirty="0">
                <a:solidFill>
                  <a:schemeClr val="tx1">
                    <a:lumMod val="75000"/>
                    <a:lumOff val="25000"/>
                  </a:schemeClr>
                </a:solidFill>
                <a:latin typeface="ProtocolHarel" pitchFamily="2" charset="-79"/>
                <a:cs typeface="ProtocolHarel" pitchFamily="2" charset="-79"/>
              </a:rPr>
              <a:t>הרלוונטיים </a:t>
            </a:r>
            <a:r>
              <a:rPr lang="he-IL" dirty="0" smtClean="0">
                <a:solidFill>
                  <a:schemeClr val="tx1">
                    <a:lumMod val="75000"/>
                    <a:lumOff val="25000"/>
                  </a:schemeClr>
                </a:solidFill>
                <a:latin typeface="ProtocolHarel" pitchFamily="2" charset="-79"/>
                <a:cs typeface="ProtocolHarel" pitchFamily="2" charset="-79"/>
              </a:rPr>
              <a:t>בלבד.</a:t>
            </a:r>
            <a:endParaRPr lang="he-IL" dirty="0">
              <a:solidFill>
                <a:schemeClr val="tx1">
                  <a:lumMod val="75000"/>
                  <a:lumOff val="25000"/>
                </a:schemeClr>
              </a:solidFill>
              <a:latin typeface="ProtocolHarel" pitchFamily="2" charset="-79"/>
              <a:cs typeface="ProtocolHarel" pitchFamily="2" charset="-79"/>
            </a:endParaRPr>
          </a:p>
          <a:p>
            <a:pPr lvl="1" algn="just"/>
            <a:r>
              <a:rPr lang="he-IL" dirty="0" smtClean="0">
                <a:solidFill>
                  <a:schemeClr val="tx1">
                    <a:lumMod val="75000"/>
                    <a:lumOff val="25000"/>
                  </a:schemeClr>
                </a:solidFill>
                <a:latin typeface="ProtocolHarel" pitchFamily="2" charset="-79"/>
                <a:cs typeface="ProtocolHarel" pitchFamily="2" charset="-79"/>
              </a:rPr>
              <a:t>המערכת </a:t>
            </a:r>
            <a:r>
              <a:rPr lang="he-IL" dirty="0">
                <a:solidFill>
                  <a:schemeClr val="tx1">
                    <a:lumMod val="75000"/>
                    <a:lumOff val="25000"/>
                  </a:schemeClr>
                </a:solidFill>
                <a:latin typeface="ProtocolHarel" pitchFamily="2" charset="-79"/>
                <a:cs typeface="ProtocolHarel" pitchFamily="2" charset="-79"/>
              </a:rPr>
              <a:t>פעילה לסוכנים מתוך פורטל הסוכנים "המכלול שלי". </a:t>
            </a:r>
            <a:endParaRPr lang="he-IL" dirty="0" smtClean="0">
              <a:solidFill>
                <a:schemeClr val="tx1">
                  <a:lumMod val="75000"/>
                  <a:lumOff val="25000"/>
                </a:schemeClr>
              </a:solidFill>
              <a:latin typeface="ProtocolHarel" pitchFamily="2" charset="-79"/>
              <a:cs typeface="ProtocolHarel" pitchFamily="2" charset="-79"/>
            </a:endParaRPr>
          </a:p>
          <a:p>
            <a:pPr marL="457200" lvl="1" indent="0" algn="just">
              <a:buNone/>
            </a:pPr>
            <a:r>
              <a:rPr lang="he-IL" dirty="0">
                <a:solidFill>
                  <a:schemeClr val="tx1">
                    <a:lumMod val="75000"/>
                    <a:lumOff val="25000"/>
                  </a:schemeClr>
                </a:solidFill>
                <a:latin typeface="ProtocolHarel" pitchFamily="2" charset="-79"/>
                <a:cs typeface="ProtocolHarel" pitchFamily="2" charset="-79"/>
              </a:rPr>
              <a:t> </a:t>
            </a:r>
            <a:r>
              <a:rPr lang="he-IL" dirty="0" smtClean="0">
                <a:solidFill>
                  <a:schemeClr val="tx1">
                    <a:lumMod val="75000"/>
                    <a:lumOff val="25000"/>
                  </a:schemeClr>
                </a:solidFill>
                <a:latin typeface="ProtocolHarel" pitchFamily="2" charset="-79"/>
                <a:cs typeface="ProtocolHarel" pitchFamily="2" charset="-79"/>
              </a:rPr>
              <a:t>    בהמשך </a:t>
            </a:r>
            <a:r>
              <a:rPr lang="he-IL" dirty="0">
                <a:solidFill>
                  <a:schemeClr val="tx1">
                    <a:lumMod val="75000"/>
                    <a:lumOff val="25000"/>
                  </a:schemeClr>
                </a:solidFill>
                <a:latin typeface="ProtocolHarel" pitchFamily="2" charset="-79"/>
                <a:cs typeface="ProtocolHarel" pitchFamily="2" charset="-79"/>
              </a:rPr>
              <a:t>תהיה פעילה גם מתוך מחולל ההצעות "אופטימום</a:t>
            </a:r>
            <a:r>
              <a:rPr lang="he-IL" dirty="0" smtClean="0">
                <a:solidFill>
                  <a:schemeClr val="tx1">
                    <a:lumMod val="75000"/>
                    <a:lumOff val="25000"/>
                  </a:schemeClr>
                </a:solidFill>
                <a:latin typeface="ProtocolHarel" pitchFamily="2" charset="-79"/>
                <a:cs typeface="ProtocolHarel" pitchFamily="2" charset="-79"/>
              </a:rPr>
              <a:t>".</a:t>
            </a:r>
          </a:p>
          <a:p>
            <a:pPr marL="457200" lvl="1" indent="0">
              <a:buNone/>
            </a:pPr>
            <a:endParaRPr lang="he-IL" sz="1200" dirty="0">
              <a:solidFill>
                <a:srgbClr val="002060"/>
              </a:solidFill>
              <a:latin typeface="ProtocolHarel" pitchFamily="2" charset="-79"/>
              <a:cs typeface="ProtocolHarel" pitchFamily="2" charset="-79"/>
            </a:endParaRPr>
          </a:p>
          <a:p>
            <a:pPr algn="just" fontAlgn="base">
              <a:spcBef>
                <a:spcPts val="0"/>
              </a:spcBef>
              <a:spcAft>
                <a:spcPts val="600"/>
              </a:spcAft>
              <a:buSzPct val="100000"/>
              <a:buBlip>
                <a:blip r:embed="rId2"/>
              </a:buBlip>
            </a:pPr>
            <a:r>
              <a:rPr lang="he-IL" b="1" dirty="0">
                <a:solidFill>
                  <a:srgbClr val="002060"/>
                </a:solidFill>
                <a:ea typeface="Calibri"/>
                <a:cs typeface="ProtocolHarel"/>
              </a:rPr>
              <a:t>חוברת גילוי נאות </a:t>
            </a:r>
            <a:endParaRPr lang="he-IL" b="1" dirty="0" smtClean="0">
              <a:solidFill>
                <a:srgbClr val="002060"/>
              </a:solidFill>
              <a:ea typeface="Calibri"/>
              <a:cs typeface="ProtocolHarel"/>
            </a:endParaRPr>
          </a:p>
          <a:p>
            <a:pPr marL="0" indent="0" algn="just" fontAlgn="base">
              <a:spcBef>
                <a:spcPts val="0"/>
              </a:spcBef>
              <a:spcAft>
                <a:spcPts val="600"/>
              </a:spcAft>
              <a:buSzPct val="100000"/>
              <a:buNone/>
            </a:pPr>
            <a:r>
              <a:rPr lang="he-IL" sz="2000" b="1" dirty="0">
                <a:solidFill>
                  <a:schemeClr val="tx1">
                    <a:lumMod val="75000"/>
                    <a:lumOff val="25000"/>
                  </a:schemeClr>
                </a:solidFill>
                <a:ea typeface="Calibri"/>
                <a:cs typeface="ProtocolHarel"/>
              </a:rPr>
              <a:t> </a:t>
            </a:r>
            <a:r>
              <a:rPr lang="he-IL" sz="2000" b="1" dirty="0" smtClean="0">
                <a:solidFill>
                  <a:schemeClr val="tx1">
                    <a:lumMod val="75000"/>
                    <a:lumOff val="25000"/>
                  </a:schemeClr>
                </a:solidFill>
                <a:ea typeface="Calibri"/>
                <a:cs typeface="ProtocolHarel"/>
              </a:rPr>
              <a:t>   </a:t>
            </a:r>
            <a:r>
              <a:rPr lang="he-IL" sz="2000" dirty="0" smtClean="0">
                <a:solidFill>
                  <a:schemeClr val="tx1">
                    <a:lumMod val="75000"/>
                    <a:lumOff val="25000"/>
                  </a:schemeClr>
                </a:solidFill>
                <a:ea typeface="Calibri"/>
                <a:cs typeface="ProtocolHarel"/>
              </a:rPr>
              <a:t>הכוללת </a:t>
            </a:r>
            <a:r>
              <a:rPr lang="he-IL" sz="2000" dirty="0">
                <a:solidFill>
                  <a:schemeClr val="tx1">
                    <a:lumMod val="75000"/>
                    <a:lumOff val="25000"/>
                  </a:schemeClr>
                </a:solidFill>
                <a:ea typeface="Calibri"/>
                <a:cs typeface="ProtocolHarel"/>
              </a:rPr>
              <a:t>את כל מוצרי חטיבת הבריאות </a:t>
            </a:r>
            <a:endParaRPr lang="he-IL" sz="2000" dirty="0" smtClean="0">
              <a:solidFill>
                <a:schemeClr val="tx1">
                  <a:lumMod val="75000"/>
                  <a:lumOff val="25000"/>
                </a:schemeClr>
              </a:solidFill>
              <a:ea typeface="Calibri"/>
              <a:cs typeface="ProtocolHarel"/>
            </a:endParaRPr>
          </a:p>
          <a:p>
            <a:pPr marL="0" indent="0" algn="just" fontAlgn="base">
              <a:spcBef>
                <a:spcPts val="0"/>
              </a:spcBef>
              <a:spcAft>
                <a:spcPts val="600"/>
              </a:spcAft>
              <a:buSzPct val="100000"/>
              <a:buNone/>
            </a:pPr>
            <a:endParaRPr lang="he-IL" sz="1300" dirty="0" smtClean="0">
              <a:solidFill>
                <a:schemeClr val="tx1">
                  <a:lumMod val="75000"/>
                  <a:lumOff val="25000"/>
                </a:schemeClr>
              </a:solidFill>
              <a:ea typeface="Calibri"/>
              <a:cs typeface="ProtocolHarel"/>
            </a:endParaRPr>
          </a:p>
          <a:p>
            <a:pPr algn="just" fontAlgn="base">
              <a:spcBef>
                <a:spcPts val="0"/>
              </a:spcBef>
              <a:spcAft>
                <a:spcPts val="600"/>
              </a:spcAft>
              <a:buSzPct val="100000"/>
              <a:buBlip>
                <a:blip r:embed="rId2"/>
              </a:buBlip>
            </a:pPr>
            <a:r>
              <a:rPr lang="he-IL" b="1" dirty="0" smtClean="0">
                <a:solidFill>
                  <a:srgbClr val="002060"/>
                </a:solidFill>
                <a:ea typeface="Calibri"/>
                <a:cs typeface="ProtocolHarel"/>
              </a:rPr>
              <a:t>קיט מוקדים</a:t>
            </a:r>
            <a:endParaRPr lang="he-IL" b="1" dirty="0">
              <a:solidFill>
                <a:srgbClr val="002060"/>
              </a:solidFill>
              <a:ea typeface="Calibri"/>
              <a:cs typeface="ProtocolHarel"/>
            </a:endParaRPr>
          </a:p>
          <a:p>
            <a:pPr marL="0" indent="0" algn="just" fontAlgn="base">
              <a:spcBef>
                <a:spcPts val="0"/>
              </a:spcBef>
              <a:spcAft>
                <a:spcPts val="600"/>
              </a:spcAft>
              <a:buSzPct val="100000"/>
              <a:buNone/>
            </a:pPr>
            <a:r>
              <a:rPr lang="he-IL" sz="2000" b="1" dirty="0">
                <a:solidFill>
                  <a:schemeClr val="tx1">
                    <a:lumMod val="75000"/>
                    <a:lumOff val="25000"/>
                  </a:schemeClr>
                </a:solidFill>
                <a:ea typeface="Calibri"/>
                <a:cs typeface="ProtocolHarel"/>
              </a:rPr>
              <a:t>    </a:t>
            </a:r>
            <a:r>
              <a:rPr lang="he-IL" sz="2000" dirty="0" smtClean="0">
                <a:solidFill>
                  <a:schemeClr val="tx1">
                    <a:lumMod val="75000"/>
                    <a:lumOff val="25000"/>
                  </a:schemeClr>
                </a:solidFill>
                <a:ea typeface="Calibri"/>
                <a:cs typeface="ProtocolHarel"/>
              </a:rPr>
              <a:t>הכולל טפסים טלפוניים ותסריטי שיקוף </a:t>
            </a:r>
            <a:endParaRPr lang="he-IL" sz="2000" dirty="0">
              <a:solidFill>
                <a:schemeClr val="tx1">
                  <a:lumMod val="75000"/>
                  <a:lumOff val="25000"/>
                </a:schemeClr>
              </a:solidFill>
              <a:ea typeface="Calibri"/>
              <a:cs typeface="ProtocolHarel"/>
            </a:endParaRPr>
          </a:p>
          <a:p>
            <a:pPr marL="0" indent="0">
              <a:buNone/>
            </a:pPr>
            <a:endParaRPr lang="he-IL" dirty="0"/>
          </a:p>
        </p:txBody>
      </p:sp>
    </p:spTree>
    <p:extLst>
      <p:ext uri="{BB962C8B-B14F-4D97-AF65-F5344CB8AC3E}">
        <p14:creationId xmlns:p14="http://schemas.microsoft.com/office/powerpoint/2010/main" val="4080819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מה לסמן בטופס?</a:t>
            </a:r>
            <a:endParaRPr lang="he-IL" sz="4000" dirty="0">
              <a:latin typeface="ProtocolHarel" pitchFamily="2" charset="-79"/>
              <a:cs typeface="ProtocolHarel" pitchFamily="2" charset="-79"/>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2794" y="4941168"/>
            <a:ext cx="2798413" cy="17795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527" y="1052736"/>
            <a:ext cx="6702946" cy="37735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58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8357592" cy="58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normAutofit/>
          </a:bodyPr>
          <a:lstStyle/>
          <a:p>
            <a:r>
              <a:rPr lang="he-IL" dirty="0" smtClean="0"/>
              <a:t>לדוגמה: סימון של מסלול פריפרד פרימיום בטופס</a:t>
            </a:r>
            <a:endParaRPr lang="he-IL" dirty="0"/>
          </a:p>
        </p:txBody>
      </p:sp>
      <p:sp>
        <p:nvSpPr>
          <p:cNvPr id="4" name="TextBox 3"/>
          <p:cNvSpPr txBox="1"/>
          <p:nvPr/>
        </p:nvSpPr>
        <p:spPr>
          <a:xfrm>
            <a:off x="4355976" y="1484784"/>
            <a:ext cx="504056" cy="400110"/>
          </a:xfrm>
          <a:prstGeom prst="rect">
            <a:avLst/>
          </a:prstGeom>
          <a:noFill/>
        </p:spPr>
        <p:txBody>
          <a:bodyPr wrap="square" rtlCol="1">
            <a:spAutoFit/>
          </a:bodyPr>
          <a:lstStyle/>
          <a:p>
            <a:r>
              <a:rPr lang="he-IL" sz="2000" b="1" dirty="0" smtClean="0">
                <a:solidFill>
                  <a:srgbClr val="00B050"/>
                </a:solidFill>
                <a:sym typeface="Wingdings"/>
              </a:rPr>
              <a:t></a:t>
            </a:r>
            <a:endParaRPr lang="he-IL" sz="2000" b="1" dirty="0">
              <a:solidFill>
                <a:srgbClr val="00B050"/>
              </a:solidFill>
            </a:endParaRPr>
          </a:p>
        </p:txBody>
      </p:sp>
      <p:sp>
        <p:nvSpPr>
          <p:cNvPr id="20" name="TextBox 19"/>
          <p:cNvSpPr txBox="1"/>
          <p:nvPr/>
        </p:nvSpPr>
        <p:spPr>
          <a:xfrm>
            <a:off x="4355976" y="1666529"/>
            <a:ext cx="504056" cy="400110"/>
          </a:xfrm>
          <a:prstGeom prst="rect">
            <a:avLst/>
          </a:prstGeom>
          <a:noFill/>
        </p:spPr>
        <p:txBody>
          <a:bodyPr wrap="square" rtlCol="1">
            <a:spAutoFit/>
          </a:bodyPr>
          <a:lstStyle/>
          <a:p>
            <a:r>
              <a:rPr lang="he-IL" sz="2000" b="1" dirty="0" smtClean="0">
                <a:solidFill>
                  <a:srgbClr val="00B050"/>
                </a:solidFill>
                <a:sym typeface="Wingdings"/>
              </a:rPr>
              <a:t></a:t>
            </a:r>
            <a:endParaRPr lang="he-IL" sz="2000" b="1" dirty="0">
              <a:solidFill>
                <a:srgbClr val="00B050"/>
              </a:solidFill>
            </a:endParaRPr>
          </a:p>
        </p:txBody>
      </p:sp>
      <p:sp>
        <p:nvSpPr>
          <p:cNvPr id="21" name="TextBox 20"/>
          <p:cNvSpPr txBox="1"/>
          <p:nvPr/>
        </p:nvSpPr>
        <p:spPr>
          <a:xfrm>
            <a:off x="4355976" y="1929571"/>
            <a:ext cx="504056" cy="400110"/>
          </a:xfrm>
          <a:prstGeom prst="rect">
            <a:avLst/>
          </a:prstGeom>
          <a:noFill/>
        </p:spPr>
        <p:txBody>
          <a:bodyPr wrap="square" rtlCol="1">
            <a:spAutoFit/>
          </a:bodyPr>
          <a:lstStyle/>
          <a:p>
            <a:r>
              <a:rPr lang="he-IL" sz="2000" b="1" dirty="0" smtClean="0">
                <a:solidFill>
                  <a:srgbClr val="00B050"/>
                </a:solidFill>
                <a:sym typeface="Wingdings"/>
              </a:rPr>
              <a:t></a:t>
            </a:r>
            <a:endParaRPr lang="he-IL" sz="2000" b="1" dirty="0">
              <a:solidFill>
                <a:srgbClr val="00B050"/>
              </a:solidFill>
            </a:endParaRPr>
          </a:p>
        </p:txBody>
      </p:sp>
      <p:sp>
        <p:nvSpPr>
          <p:cNvPr id="22" name="TextBox 21"/>
          <p:cNvSpPr txBox="1"/>
          <p:nvPr/>
        </p:nvSpPr>
        <p:spPr>
          <a:xfrm>
            <a:off x="4355976" y="3116585"/>
            <a:ext cx="504056" cy="400110"/>
          </a:xfrm>
          <a:prstGeom prst="rect">
            <a:avLst/>
          </a:prstGeom>
          <a:noFill/>
          <a:ln>
            <a:noFill/>
          </a:ln>
        </p:spPr>
        <p:txBody>
          <a:bodyPr wrap="square" rtlCol="1">
            <a:spAutoFit/>
          </a:bodyPr>
          <a:lstStyle/>
          <a:p>
            <a:r>
              <a:rPr lang="he-IL" sz="2000" b="1" dirty="0" smtClean="0">
                <a:solidFill>
                  <a:srgbClr val="FFC000"/>
                </a:solidFill>
                <a:sym typeface="Wingdings"/>
              </a:rPr>
              <a:t></a:t>
            </a:r>
            <a:endParaRPr lang="he-IL" sz="2000" b="1" dirty="0">
              <a:solidFill>
                <a:srgbClr val="FFC000"/>
              </a:solidFill>
            </a:endParaRPr>
          </a:p>
        </p:txBody>
      </p:sp>
      <p:sp>
        <p:nvSpPr>
          <p:cNvPr id="23" name="TextBox 22"/>
          <p:cNvSpPr txBox="1"/>
          <p:nvPr/>
        </p:nvSpPr>
        <p:spPr>
          <a:xfrm>
            <a:off x="4355976" y="3372679"/>
            <a:ext cx="504056" cy="400110"/>
          </a:xfrm>
          <a:prstGeom prst="rect">
            <a:avLst/>
          </a:prstGeom>
          <a:noFill/>
        </p:spPr>
        <p:txBody>
          <a:bodyPr wrap="square" rtlCol="1">
            <a:spAutoFit/>
          </a:bodyPr>
          <a:lstStyle/>
          <a:p>
            <a:r>
              <a:rPr lang="he-IL" sz="2000" b="1" dirty="0" smtClean="0">
                <a:solidFill>
                  <a:srgbClr val="FFC000"/>
                </a:solidFill>
                <a:sym typeface="Wingdings"/>
              </a:rPr>
              <a:t></a:t>
            </a:r>
            <a:endParaRPr lang="he-IL" sz="2000" b="1" dirty="0">
              <a:solidFill>
                <a:srgbClr val="FFC000"/>
              </a:solidFill>
            </a:endParaRPr>
          </a:p>
        </p:txBody>
      </p:sp>
      <p:sp>
        <p:nvSpPr>
          <p:cNvPr id="24" name="TextBox 23"/>
          <p:cNvSpPr txBox="1"/>
          <p:nvPr/>
        </p:nvSpPr>
        <p:spPr>
          <a:xfrm>
            <a:off x="4355976" y="4472624"/>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26" name="TextBox 25"/>
          <p:cNvSpPr txBox="1"/>
          <p:nvPr/>
        </p:nvSpPr>
        <p:spPr>
          <a:xfrm>
            <a:off x="4355976" y="5048688"/>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5" name="מלבן מעוגל 4"/>
          <p:cNvSpPr/>
          <p:nvPr/>
        </p:nvSpPr>
        <p:spPr>
          <a:xfrm>
            <a:off x="611561" y="1367267"/>
            <a:ext cx="8045846" cy="180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מלבן מעוגל 16"/>
          <p:cNvSpPr/>
          <p:nvPr/>
        </p:nvSpPr>
        <p:spPr>
          <a:xfrm>
            <a:off x="611560" y="3961631"/>
            <a:ext cx="8045845" cy="19913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מלבן מעוגל 17"/>
          <p:cNvSpPr/>
          <p:nvPr/>
        </p:nvSpPr>
        <p:spPr>
          <a:xfrm>
            <a:off x="611561" y="2996951"/>
            <a:ext cx="8046967" cy="18846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TextBox 18"/>
          <p:cNvSpPr txBox="1"/>
          <p:nvPr/>
        </p:nvSpPr>
        <p:spPr>
          <a:xfrm>
            <a:off x="3563888" y="1492413"/>
            <a:ext cx="504056" cy="400110"/>
          </a:xfrm>
          <a:prstGeom prst="rect">
            <a:avLst/>
          </a:prstGeom>
          <a:noFill/>
        </p:spPr>
        <p:txBody>
          <a:bodyPr wrap="square" rtlCol="1">
            <a:spAutoFit/>
          </a:bodyPr>
          <a:lstStyle/>
          <a:p>
            <a:r>
              <a:rPr lang="he-IL" sz="2000" b="1" dirty="0" smtClean="0">
                <a:solidFill>
                  <a:srgbClr val="00B050"/>
                </a:solidFill>
                <a:sym typeface="Wingdings"/>
              </a:rPr>
              <a:t></a:t>
            </a:r>
            <a:endParaRPr lang="he-IL" sz="2000" b="1" dirty="0">
              <a:solidFill>
                <a:srgbClr val="00B050"/>
              </a:solidFill>
            </a:endParaRPr>
          </a:p>
        </p:txBody>
      </p:sp>
      <p:sp>
        <p:nvSpPr>
          <p:cNvPr id="27" name="TextBox 26"/>
          <p:cNvSpPr txBox="1"/>
          <p:nvPr/>
        </p:nvSpPr>
        <p:spPr>
          <a:xfrm>
            <a:off x="3563888" y="1674158"/>
            <a:ext cx="504056" cy="400110"/>
          </a:xfrm>
          <a:prstGeom prst="rect">
            <a:avLst/>
          </a:prstGeom>
          <a:noFill/>
        </p:spPr>
        <p:txBody>
          <a:bodyPr wrap="square" rtlCol="1">
            <a:spAutoFit/>
          </a:bodyPr>
          <a:lstStyle/>
          <a:p>
            <a:r>
              <a:rPr lang="he-IL" sz="2000" b="1" dirty="0" smtClean="0">
                <a:solidFill>
                  <a:srgbClr val="00B050"/>
                </a:solidFill>
                <a:sym typeface="Wingdings"/>
              </a:rPr>
              <a:t></a:t>
            </a:r>
            <a:endParaRPr lang="he-IL" sz="2000" b="1" dirty="0">
              <a:solidFill>
                <a:srgbClr val="00B050"/>
              </a:solidFill>
            </a:endParaRPr>
          </a:p>
        </p:txBody>
      </p:sp>
      <p:sp>
        <p:nvSpPr>
          <p:cNvPr id="28" name="TextBox 27"/>
          <p:cNvSpPr txBox="1"/>
          <p:nvPr/>
        </p:nvSpPr>
        <p:spPr>
          <a:xfrm>
            <a:off x="3563888" y="1937200"/>
            <a:ext cx="504056" cy="400110"/>
          </a:xfrm>
          <a:prstGeom prst="rect">
            <a:avLst/>
          </a:prstGeom>
          <a:noFill/>
        </p:spPr>
        <p:txBody>
          <a:bodyPr wrap="square" rtlCol="1">
            <a:spAutoFit/>
          </a:bodyPr>
          <a:lstStyle/>
          <a:p>
            <a:r>
              <a:rPr lang="he-IL" sz="2000" b="1" dirty="0" smtClean="0">
                <a:solidFill>
                  <a:srgbClr val="00B050"/>
                </a:solidFill>
                <a:sym typeface="Wingdings"/>
              </a:rPr>
              <a:t></a:t>
            </a:r>
            <a:endParaRPr lang="he-IL" sz="2000" b="1" dirty="0">
              <a:solidFill>
                <a:srgbClr val="00B050"/>
              </a:solidFill>
            </a:endParaRPr>
          </a:p>
        </p:txBody>
      </p:sp>
      <p:sp>
        <p:nvSpPr>
          <p:cNvPr id="30" name="TextBox 29"/>
          <p:cNvSpPr txBox="1"/>
          <p:nvPr/>
        </p:nvSpPr>
        <p:spPr>
          <a:xfrm>
            <a:off x="3563888" y="3138662"/>
            <a:ext cx="504056" cy="400110"/>
          </a:xfrm>
          <a:prstGeom prst="rect">
            <a:avLst/>
          </a:prstGeom>
          <a:noFill/>
        </p:spPr>
        <p:txBody>
          <a:bodyPr wrap="square" rtlCol="1">
            <a:spAutoFit/>
          </a:bodyPr>
          <a:lstStyle/>
          <a:p>
            <a:r>
              <a:rPr lang="he-IL" sz="2000" b="1" dirty="0" smtClean="0">
                <a:solidFill>
                  <a:srgbClr val="FFC000"/>
                </a:solidFill>
                <a:sym typeface="Wingdings"/>
              </a:rPr>
              <a:t></a:t>
            </a:r>
            <a:endParaRPr lang="he-IL" sz="2000" b="1" dirty="0">
              <a:solidFill>
                <a:srgbClr val="FFC000"/>
              </a:solidFill>
            </a:endParaRPr>
          </a:p>
        </p:txBody>
      </p:sp>
      <p:sp>
        <p:nvSpPr>
          <p:cNvPr id="31" name="TextBox 30"/>
          <p:cNvSpPr txBox="1"/>
          <p:nvPr/>
        </p:nvSpPr>
        <p:spPr>
          <a:xfrm>
            <a:off x="3563888" y="3404617"/>
            <a:ext cx="504056" cy="400110"/>
          </a:xfrm>
          <a:prstGeom prst="rect">
            <a:avLst/>
          </a:prstGeom>
          <a:noFill/>
        </p:spPr>
        <p:txBody>
          <a:bodyPr wrap="square" rtlCol="1">
            <a:spAutoFit/>
          </a:bodyPr>
          <a:lstStyle/>
          <a:p>
            <a:r>
              <a:rPr lang="he-IL" sz="2000" b="1" dirty="0" smtClean="0">
                <a:solidFill>
                  <a:srgbClr val="FFC000"/>
                </a:solidFill>
                <a:sym typeface="Wingdings"/>
              </a:rPr>
              <a:t></a:t>
            </a:r>
            <a:endParaRPr lang="he-IL" sz="2000" b="1" dirty="0">
              <a:solidFill>
                <a:srgbClr val="FFC000"/>
              </a:solidFill>
            </a:endParaRPr>
          </a:p>
        </p:txBody>
      </p:sp>
      <p:sp>
        <p:nvSpPr>
          <p:cNvPr id="32" name="TextBox 31"/>
          <p:cNvSpPr txBox="1"/>
          <p:nvPr/>
        </p:nvSpPr>
        <p:spPr>
          <a:xfrm>
            <a:off x="3563888" y="4472624"/>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34" name="TextBox 33"/>
          <p:cNvSpPr txBox="1"/>
          <p:nvPr/>
        </p:nvSpPr>
        <p:spPr>
          <a:xfrm>
            <a:off x="3563888" y="5056317"/>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35" name="TextBox 34"/>
          <p:cNvSpPr txBox="1"/>
          <p:nvPr/>
        </p:nvSpPr>
        <p:spPr>
          <a:xfrm>
            <a:off x="2843808" y="1492413"/>
            <a:ext cx="504056" cy="400110"/>
          </a:xfrm>
          <a:prstGeom prst="rect">
            <a:avLst/>
          </a:prstGeom>
          <a:noFill/>
        </p:spPr>
        <p:txBody>
          <a:bodyPr wrap="square" rtlCol="1">
            <a:spAutoFit/>
          </a:bodyPr>
          <a:lstStyle/>
          <a:p>
            <a:r>
              <a:rPr lang="he-IL" sz="2000" b="1" dirty="0" smtClean="0">
                <a:solidFill>
                  <a:srgbClr val="00B050"/>
                </a:solidFill>
                <a:sym typeface="Wingdings"/>
              </a:rPr>
              <a:t></a:t>
            </a:r>
            <a:endParaRPr lang="he-IL" sz="2000" b="1" dirty="0">
              <a:solidFill>
                <a:srgbClr val="00B050"/>
              </a:solidFill>
            </a:endParaRPr>
          </a:p>
        </p:txBody>
      </p:sp>
      <p:sp>
        <p:nvSpPr>
          <p:cNvPr id="36" name="TextBox 35"/>
          <p:cNvSpPr txBox="1"/>
          <p:nvPr/>
        </p:nvSpPr>
        <p:spPr>
          <a:xfrm>
            <a:off x="2843808" y="1674158"/>
            <a:ext cx="504056" cy="400110"/>
          </a:xfrm>
          <a:prstGeom prst="rect">
            <a:avLst/>
          </a:prstGeom>
          <a:noFill/>
        </p:spPr>
        <p:txBody>
          <a:bodyPr wrap="square" rtlCol="1">
            <a:spAutoFit/>
          </a:bodyPr>
          <a:lstStyle/>
          <a:p>
            <a:r>
              <a:rPr lang="he-IL" sz="2000" b="1" dirty="0" smtClean="0">
                <a:solidFill>
                  <a:srgbClr val="00B050"/>
                </a:solidFill>
                <a:sym typeface="Wingdings"/>
              </a:rPr>
              <a:t></a:t>
            </a:r>
            <a:endParaRPr lang="he-IL" sz="2000" b="1" dirty="0">
              <a:solidFill>
                <a:srgbClr val="00B050"/>
              </a:solidFill>
            </a:endParaRPr>
          </a:p>
        </p:txBody>
      </p:sp>
      <p:sp>
        <p:nvSpPr>
          <p:cNvPr id="37" name="TextBox 36"/>
          <p:cNvSpPr txBox="1"/>
          <p:nvPr/>
        </p:nvSpPr>
        <p:spPr>
          <a:xfrm>
            <a:off x="2843808" y="1937200"/>
            <a:ext cx="504056" cy="400110"/>
          </a:xfrm>
          <a:prstGeom prst="rect">
            <a:avLst/>
          </a:prstGeom>
          <a:noFill/>
        </p:spPr>
        <p:txBody>
          <a:bodyPr wrap="square" rtlCol="1">
            <a:spAutoFit/>
          </a:bodyPr>
          <a:lstStyle/>
          <a:p>
            <a:r>
              <a:rPr lang="he-IL" sz="2000" b="1" dirty="0" smtClean="0">
                <a:solidFill>
                  <a:srgbClr val="00B050"/>
                </a:solidFill>
                <a:sym typeface="Wingdings"/>
              </a:rPr>
              <a:t></a:t>
            </a:r>
            <a:endParaRPr lang="he-IL" sz="2000" b="1" dirty="0">
              <a:solidFill>
                <a:srgbClr val="00B050"/>
              </a:solidFill>
            </a:endParaRPr>
          </a:p>
        </p:txBody>
      </p:sp>
      <p:sp>
        <p:nvSpPr>
          <p:cNvPr id="38" name="TextBox 37"/>
          <p:cNvSpPr txBox="1"/>
          <p:nvPr/>
        </p:nvSpPr>
        <p:spPr>
          <a:xfrm>
            <a:off x="2843808" y="3116585"/>
            <a:ext cx="504056" cy="400110"/>
          </a:xfrm>
          <a:prstGeom prst="rect">
            <a:avLst/>
          </a:prstGeom>
          <a:noFill/>
        </p:spPr>
        <p:txBody>
          <a:bodyPr wrap="square" rtlCol="1">
            <a:spAutoFit/>
          </a:bodyPr>
          <a:lstStyle/>
          <a:p>
            <a:r>
              <a:rPr lang="he-IL" sz="2000" b="1" dirty="0" smtClean="0">
                <a:solidFill>
                  <a:srgbClr val="FFC000"/>
                </a:solidFill>
                <a:sym typeface="Wingdings"/>
              </a:rPr>
              <a:t></a:t>
            </a:r>
            <a:endParaRPr lang="he-IL" sz="2000" b="1" dirty="0">
              <a:solidFill>
                <a:srgbClr val="FFC000"/>
              </a:solidFill>
            </a:endParaRPr>
          </a:p>
        </p:txBody>
      </p:sp>
      <p:sp>
        <p:nvSpPr>
          <p:cNvPr id="39" name="TextBox 38"/>
          <p:cNvSpPr txBox="1"/>
          <p:nvPr/>
        </p:nvSpPr>
        <p:spPr>
          <a:xfrm>
            <a:off x="2843808" y="3404617"/>
            <a:ext cx="504056" cy="400110"/>
          </a:xfrm>
          <a:prstGeom prst="rect">
            <a:avLst/>
          </a:prstGeom>
          <a:noFill/>
        </p:spPr>
        <p:txBody>
          <a:bodyPr wrap="square" rtlCol="1">
            <a:spAutoFit/>
          </a:bodyPr>
          <a:lstStyle/>
          <a:p>
            <a:r>
              <a:rPr lang="he-IL" sz="2000" b="1" dirty="0" smtClean="0">
                <a:solidFill>
                  <a:srgbClr val="FFC000"/>
                </a:solidFill>
                <a:sym typeface="Wingdings"/>
              </a:rPr>
              <a:t></a:t>
            </a:r>
            <a:endParaRPr lang="he-IL" sz="2000" b="1" dirty="0">
              <a:solidFill>
                <a:srgbClr val="FFC000"/>
              </a:solidFill>
            </a:endParaRPr>
          </a:p>
        </p:txBody>
      </p:sp>
      <p:sp>
        <p:nvSpPr>
          <p:cNvPr id="41" name="TextBox 40"/>
          <p:cNvSpPr txBox="1"/>
          <p:nvPr/>
        </p:nvSpPr>
        <p:spPr>
          <a:xfrm>
            <a:off x="2843808" y="4472624"/>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42" name="TextBox 41"/>
          <p:cNvSpPr txBox="1"/>
          <p:nvPr/>
        </p:nvSpPr>
        <p:spPr>
          <a:xfrm>
            <a:off x="2843808" y="5056317"/>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43" name="TextBox 42"/>
          <p:cNvSpPr txBox="1"/>
          <p:nvPr/>
        </p:nvSpPr>
        <p:spPr>
          <a:xfrm>
            <a:off x="4355976" y="5352562"/>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44" name="TextBox 43"/>
          <p:cNvSpPr txBox="1"/>
          <p:nvPr/>
        </p:nvSpPr>
        <p:spPr>
          <a:xfrm>
            <a:off x="3563888" y="5360191"/>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45" name="TextBox 44"/>
          <p:cNvSpPr txBox="1"/>
          <p:nvPr/>
        </p:nvSpPr>
        <p:spPr>
          <a:xfrm>
            <a:off x="2843808" y="5360191"/>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46" name="TextBox 45"/>
          <p:cNvSpPr txBox="1"/>
          <p:nvPr/>
        </p:nvSpPr>
        <p:spPr>
          <a:xfrm>
            <a:off x="4355976" y="5613549"/>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47" name="TextBox 46"/>
          <p:cNvSpPr txBox="1"/>
          <p:nvPr/>
        </p:nvSpPr>
        <p:spPr>
          <a:xfrm>
            <a:off x="3563888" y="5621178"/>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48" name="TextBox 47"/>
          <p:cNvSpPr txBox="1"/>
          <p:nvPr/>
        </p:nvSpPr>
        <p:spPr>
          <a:xfrm>
            <a:off x="2843808" y="5621178"/>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40" name="מלבן מעוגל 39"/>
          <p:cNvSpPr/>
          <p:nvPr/>
        </p:nvSpPr>
        <p:spPr>
          <a:xfrm>
            <a:off x="8405406" y="1556792"/>
            <a:ext cx="252000" cy="720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0" name="מלבן מעוגל 49"/>
          <p:cNvSpPr/>
          <p:nvPr/>
        </p:nvSpPr>
        <p:spPr>
          <a:xfrm>
            <a:off x="8405406" y="3185419"/>
            <a:ext cx="248927" cy="57606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1" name="מלבן מעוגל 50"/>
          <p:cNvSpPr/>
          <p:nvPr/>
        </p:nvSpPr>
        <p:spPr>
          <a:xfrm>
            <a:off x="8413672" y="4160761"/>
            <a:ext cx="243734" cy="576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2" name="מלבן מעוגל 51"/>
          <p:cNvSpPr/>
          <p:nvPr/>
        </p:nvSpPr>
        <p:spPr>
          <a:xfrm>
            <a:off x="8413672" y="5102230"/>
            <a:ext cx="243734" cy="900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3" name="TextBox 52"/>
          <p:cNvSpPr txBox="1"/>
          <p:nvPr/>
        </p:nvSpPr>
        <p:spPr>
          <a:xfrm>
            <a:off x="4355976" y="4288538"/>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54" name="TextBox 53"/>
          <p:cNvSpPr txBox="1"/>
          <p:nvPr/>
        </p:nvSpPr>
        <p:spPr>
          <a:xfrm>
            <a:off x="4355976" y="4090270"/>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55" name="TextBox 54"/>
          <p:cNvSpPr txBox="1"/>
          <p:nvPr/>
        </p:nvSpPr>
        <p:spPr>
          <a:xfrm>
            <a:off x="3563888" y="4288538"/>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56" name="TextBox 55"/>
          <p:cNvSpPr txBox="1"/>
          <p:nvPr/>
        </p:nvSpPr>
        <p:spPr>
          <a:xfrm>
            <a:off x="3563888" y="4090270"/>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57" name="TextBox 56"/>
          <p:cNvSpPr txBox="1"/>
          <p:nvPr/>
        </p:nvSpPr>
        <p:spPr>
          <a:xfrm>
            <a:off x="2843808" y="4112584"/>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
        <p:nvSpPr>
          <p:cNvPr id="58" name="TextBox 57"/>
          <p:cNvSpPr txBox="1"/>
          <p:nvPr/>
        </p:nvSpPr>
        <p:spPr>
          <a:xfrm>
            <a:off x="2843808" y="4288538"/>
            <a:ext cx="504056" cy="400110"/>
          </a:xfrm>
          <a:prstGeom prst="rect">
            <a:avLst/>
          </a:prstGeom>
          <a:noFill/>
        </p:spPr>
        <p:txBody>
          <a:bodyPr wrap="square" rtlCol="1">
            <a:spAutoFit/>
          </a:bodyPr>
          <a:lstStyle/>
          <a:p>
            <a:r>
              <a:rPr lang="he-IL" sz="2000" b="1" dirty="0" smtClean="0">
                <a:solidFill>
                  <a:schemeClr val="tx2"/>
                </a:solidFill>
                <a:sym typeface="Wingdings"/>
              </a:rPr>
              <a:t></a:t>
            </a:r>
            <a:endParaRPr lang="he-IL" sz="2000" b="1" dirty="0">
              <a:solidFill>
                <a:schemeClr val="tx2"/>
              </a:solidFill>
            </a:endParaRPr>
          </a:p>
        </p:txBody>
      </p:sp>
    </p:spTree>
    <p:extLst>
      <p:ext uri="{BB962C8B-B14F-4D97-AF65-F5344CB8AC3E}">
        <p14:creationId xmlns:p14="http://schemas.microsoft.com/office/powerpoint/2010/main" val="22240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150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1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1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1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1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1500"/>
                                        <p:tgtEl>
                                          <p:spTgt spid="3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1500"/>
                                        <p:tgtEl>
                                          <p:spTgt spid="3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1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125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125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125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1250"/>
                                        <p:tgtEl>
                                          <p:spTgt spid="3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1250"/>
                                        <p:tgtEl>
                                          <p:spTgt spid="3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125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par>
                          <p:cTn id="63" fill="hold">
                            <p:stCondLst>
                              <p:cond delay="275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1250"/>
                                        <p:tgtEl>
                                          <p:spTgt spid="2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1250"/>
                                        <p:tgtEl>
                                          <p:spTgt spid="2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1250"/>
                                        <p:tgtEl>
                                          <p:spTgt spid="3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1250"/>
                                        <p:tgtEl>
                                          <p:spTgt spid="3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down)">
                                      <p:cBhvr>
                                        <p:cTn id="81" dur="1250"/>
                                        <p:tgtEl>
                                          <p:spTgt spid="41"/>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down)">
                                      <p:cBhvr>
                                        <p:cTn id="84" dur="1250"/>
                                        <p:tgtEl>
                                          <p:spTgt spid="42"/>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1250"/>
                                        <p:tgtEl>
                                          <p:spTgt spid="43"/>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down)">
                                      <p:cBhvr>
                                        <p:cTn id="90" dur="1250"/>
                                        <p:tgtEl>
                                          <p:spTgt spid="44"/>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ipe(down)">
                                      <p:cBhvr>
                                        <p:cTn id="93" dur="1250"/>
                                        <p:tgtEl>
                                          <p:spTgt spid="45"/>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down)">
                                      <p:cBhvr>
                                        <p:cTn id="96" dur="1250"/>
                                        <p:tgtEl>
                                          <p:spTgt spid="4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wipe(down)">
                                      <p:cBhvr>
                                        <p:cTn id="99" dur="1250"/>
                                        <p:tgtEl>
                                          <p:spTgt spid="4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1250"/>
                                        <p:tgtEl>
                                          <p:spTgt spid="4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down)">
                                      <p:cBhvr>
                                        <p:cTn id="111" dur="1250"/>
                                        <p:tgtEl>
                                          <p:spTgt spid="53"/>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down)">
                                      <p:cBhvr>
                                        <p:cTn id="114" dur="1250"/>
                                        <p:tgtEl>
                                          <p:spTgt spid="54"/>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wipe(down)">
                                      <p:cBhvr>
                                        <p:cTn id="117" dur="1250"/>
                                        <p:tgtEl>
                                          <p:spTgt spid="55"/>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down)">
                                      <p:cBhvr>
                                        <p:cTn id="120" dur="1250"/>
                                        <p:tgtEl>
                                          <p:spTgt spid="56"/>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wipe(down)">
                                      <p:cBhvr>
                                        <p:cTn id="123" dur="1250"/>
                                        <p:tgtEl>
                                          <p:spTgt spid="57"/>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wipe(down)">
                                      <p:cBhvr>
                                        <p:cTn id="126"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3" grpId="0"/>
      <p:bldP spid="24" grpId="0"/>
      <p:bldP spid="26" grpId="0"/>
      <p:bldP spid="5" grpId="0" animBg="1"/>
      <p:bldP spid="17" grpId="0" animBg="1"/>
      <p:bldP spid="18" grpId="0" animBg="1"/>
      <p:bldP spid="19" grpId="0"/>
      <p:bldP spid="27" grpId="0"/>
      <p:bldP spid="28" grpId="0"/>
      <p:bldP spid="30" grpId="0"/>
      <p:bldP spid="31" grpId="0"/>
      <p:bldP spid="32" grpId="0"/>
      <p:bldP spid="34" grpId="0"/>
      <p:bldP spid="35" grpId="0"/>
      <p:bldP spid="36" grpId="0"/>
      <p:bldP spid="37" grpId="0"/>
      <p:bldP spid="38" grpId="0"/>
      <p:bldP spid="39" grpId="0"/>
      <p:bldP spid="41" grpId="0"/>
      <p:bldP spid="42" grpId="0"/>
      <p:bldP spid="43" grpId="0"/>
      <p:bldP spid="44" grpId="0"/>
      <p:bldP spid="45" grpId="0"/>
      <p:bldP spid="46" grpId="0"/>
      <p:bldP spid="47" grpId="0"/>
      <p:bldP spid="48" grpId="0"/>
      <p:bldP spid="40" grpId="0" animBg="1"/>
      <p:bldP spid="50" grpId="0" animBg="1"/>
      <p:bldP spid="51" grpId="0" animBg="1"/>
      <p:bldP spid="52" grpId="0" animBg="1"/>
      <p:bldP spid="53" grpId="0"/>
      <p:bldP spid="54" grpId="0"/>
      <p:bldP spid="55"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483768" y="1196752"/>
            <a:ext cx="4464496" cy="2016224"/>
          </a:xfrm>
        </p:spPr>
        <p:txBody>
          <a:bodyPr>
            <a:normAutofit/>
          </a:bodyPr>
          <a:lstStyle/>
          <a:p>
            <a:r>
              <a:rPr lang="he-IL" sz="4400" dirty="0" smtClean="0"/>
              <a:t>טיפול בתיק קיים</a:t>
            </a:r>
            <a:endParaRPr lang="he-IL" sz="4400" dirty="0"/>
          </a:p>
        </p:txBody>
      </p:sp>
      <p:pic>
        <p:nvPicPr>
          <p:cNvPr id="5" name="Picture 6" descr="תמונה"/>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6" t="32680" r="1250" b="2049"/>
          <a:stretch/>
        </p:blipFill>
        <p:spPr bwMode="auto">
          <a:xfrm>
            <a:off x="90000" y="2852936"/>
            <a:ext cx="8964000" cy="39009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027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מבוטחים קיימים</a:t>
            </a:r>
            <a:endParaRPr lang="he-IL" sz="4000" dirty="0">
              <a:latin typeface="ProtocolHarel" pitchFamily="2" charset="-79"/>
              <a:cs typeface="ProtocolHarel" pitchFamily="2" charset="-79"/>
            </a:endParaRPr>
          </a:p>
        </p:txBody>
      </p:sp>
      <p:sp>
        <p:nvSpPr>
          <p:cNvPr id="3" name="TextBox 2"/>
          <p:cNvSpPr txBox="1"/>
          <p:nvPr/>
        </p:nvSpPr>
        <p:spPr>
          <a:xfrm>
            <a:off x="611560" y="1124744"/>
            <a:ext cx="8208912" cy="4524315"/>
          </a:xfrm>
          <a:prstGeom prst="rect">
            <a:avLst/>
          </a:prstGeom>
          <a:noFill/>
        </p:spPr>
        <p:txBody>
          <a:bodyPr wrap="square" rtlCol="1">
            <a:spAutoFit/>
          </a:bodyPr>
          <a:lstStyle/>
          <a:p>
            <a:pPr algn="just" fontAlgn="base"/>
            <a:endParaRPr lang="he-IL" b="1" dirty="0" smtClean="0">
              <a:solidFill>
                <a:srgbClr val="1F497D"/>
              </a:solidFill>
              <a:ea typeface="Calibri"/>
              <a:cs typeface="ProtocolHarel"/>
            </a:endParaRPr>
          </a:p>
          <a:p>
            <a:pPr marL="342900" indent="-342900" algn="just" fontAlgn="base">
              <a:spcAft>
                <a:spcPts val="600"/>
              </a:spcAft>
              <a:buSzPct val="100000"/>
              <a:buBlip>
                <a:blip r:embed="rId2"/>
              </a:buBlip>
            </a:pPr>
            <a:r>
              <a:rPr lang="he-IL" sz="2400" b="1" dirty="0">
                <a:solidFill>
                  <a:srgbClr val="002060"/>
                </a:solidFill>
                <a:ea typeface="Calibri"/>
                <a:cs typeface="ProtocolHarel"/>
              </a:rPr>
              <a:t>הודעה למבוטחים קיימים בדבר </a:t>
            </a:r>
            <a:r>
              <a:rPr lang="he-IL" sz="2400" b="1" dirty="0" smtClean="0">
                <a:solidFill>
                  <a:srgbClr val="002060"/>
                </a:solidFill>
                <a:ea typeface="Calibri"/>
                <a:cs typeface="ProtocolHarel"/>
              </a:rPr>
              <a:t>התכניות החדשות:</a:t>
            </a:r>
          </a:p>
          <a:p>
            <a:pPr marL="742950" lvl="1" indent="-285750" fontAlgn="base">
              <a:spcBef>
                <a:spcPct val="20000"/>
              </a:spcBef>
              <a:spcAft>
                <a:spcPts val="600"/>
              </a:spcAft>
              <a:buSzPct val="60000"/>
              <a:buBlip>
                <a:blip r:embed="rId3"/>
              </a:buBlip>
            </a:pPr>
            <a:r>
              <a:rPr lang="he-IL" sz="2000" dirty="0">
                <a:solidFill>
                  <a:schemeClr val="tx1">
                    <a:lumMod val="75000"/>
                    <a:lumOff val="25000"/>
                  </a:schemeClr>
                </a:solidFill>
                <a:latin typeface="ProtocolHarel" pitchFamily="2" charset="-79"/>
                <a:cs typeface="ProtocolHarel" pitchFamily="2" charset="-79"/>
              </a:rPr>
              <a:t>בהתאם להוראות האוצר, תישלח הודעה </a:t>
            </a:r>
            <a:r>
              <a:rPr lang="he-IL" sz="2000" dirty="0" smtClean="0">
                <a:solidFill>
                  <a:schemeClr val="tx1">
                    <a:lumMod val="75000"/>
                    <a:lumOff val="25000"/>
                  </a:schemeClr>
                </a:solidFill>
                <a:latin typeface="ProtocolHarel" pitchFamily="2" charset="-79"/>
                <a:cs typeface="ProtocolHarel" pitchFamily="2" charset="-79"/>
              </a:rPr>
              <a:t>בדבר האפשרות למעבר לתכניות החדשות לכל </a:t>
            </a:r>
            <a:r>
              <a:rPr lang="he-IL" sz="2000" dirty="0">
                <a:solidFill>
                  <a:schemeClr val="tx1">
                    <a:lumMod val="75000"/>
                    <a:lumOff val="25000"/>
                  </a:schemeClr>
                </a:solidFill>
                <a:latin typeface="ProtocolHarel" pitchFamily="2" charset="-79"/>
                <a:cs typeface="ProtocolHarel" pitchFamily="2" charset="-79"/>
              </a:rPr>
              <a:t>המבוטחים הקיימים, במסגרת הדיווח השנתי </a:t>
            </a:r>
            <a:r>
              <a:rPr lang="he-IL" sz="2000" dirty="0" smtClean="0">
                <a:solidFill>
                  <a:schemeClr val="tx1">
                    <a:lumMod val="75000"/>
                    <a:lumOff val="25000"/>
                  </a:schemeClr>
                </a:solidFill>
                <a:latin typeface="ProtocolHarel" pitchFamily="2" charset="-79"/>
                <a:cs typeface="ProtocolHarel" pitchFamily="2" charset="-79"/>
              </a:rPr>
              <a:t>הקרוב.</a:t>
            </a:r>
            <a:endParaRPr lang="he-IL" sz="2000" dirty="0">
              <a:solidFill>
                <a:schemeClr val="tx1">
                  <a:lumMod val="75000"/>
                  <a:lumOff val="25000"/>
                </a:schemeClr>
              </a:solidFill>
              <a:latin typeface="ProtocolHarel" pitchFamily="2" charset="-79"/>
              <a:cs typeface="ProtocolHarel" pitchFamily="2" charset="-79"/>
            </a:endParaRPr>
          </a:p>
          <a:p>
            <a:pPr lvl="1" algn="just" fontAlgn="base">
              <a:spcAft>
                <a:spcPts val="1200"/>
              </a:spcAft>
            </a:pPr>
            <a:endParaRPr lang="he-IL" sz="1050" b="1" dirty="0" smtClean="0">
              <a:solidFill>
                <a:srgbClr val="1F497D"/>
              </a:solidFill>
              <a:ea typeface="Calibri"/>
              <a:cs typeface="ProtocolHarel"/>
            </a:endParaRPr>
          </a:p>
          <a:p>
            <a:pPr lvl="1" algn="just" fontAlgn="base">
              <a:spcAft>
                <a:spcPts val="1200"/>
              </a:spcAft>
            </a:pPr>
            <a:endParaRPr lang="he-IL" sz="1050" b="1" dirty="0" smtClean="0">
              <a:solidFill>
                <a:srgbClr val="1F497D"/>
              </a:solidFill>
              <a:ea typeface="Calibri"/>
              <a:cs typeface="ProtocolHarel"/>
            </a:endParaRPr>
          </a:p>
          <a:p>
            <a:pPr marL="342900" indent="-342900" algn="just" fontAlgn="base">
              <a:spcAft>
                <a:spcPts val="600"/>
              </a:spcAft>
              <a:buSzPct val="100000"/>
              <a:buBlip>
                <a:blip r:embed="rId2"/>
              </a:buBlip>
            </a:pPr>
            <a:r>
              <a:rPr lang="he-IL" sz="2400" b="1" dirty="0">
                <a:solidFill>
                  <a:srgbClr val="002060"/>
                </a:solidFill>
                <a:ea typeface="Calibri"/>
                <a:cs typeface="ProtocolHarel"/>
              </a:rPr>
              <a:t>במעבר של מבוטח קיים </a:t>
            </a:r>
            <a:r>
              <a:rPr lang="he-IL" sz="2400" b="1" dirty="0" smtClean="0">
                <a:solidFill>
                  <a:srgbClr val="002060"/>
                </a:solidFill>
                <a:ea typeface="Calibri"/>
                <a:cs typeface="ProtocolHarel"/>
              </a:rPr>
              <a:t>לתכנית </a:t>
            </a:r>
            <a:r>
              <a:rPr lang="he-IL" sz="2400" b="1" dirty="0">
                <a:solidFill>
                  <a:srgbClr val="002060"/>
                </a:solidFill>
                <a:ea typeface="Calibri"/>
                <a:cs typeface="ProtocolHarel"/>
              </a:rPr>
              <a:t>חדשה:</a:t>
            </a:r>
          </a:p>
          <a:p>
            <a:pPr marL="742950" lvl="1" indent="-285750" fontAlgn="base">
              <a:spcBef>
                <a:spcPct val="20000"/>
              </a:spcBef>
              <a:spcAft>
                <a:spcPts val="600"/>
              </a:spcAft>
              <a:buClr>
                <a:srgbClr val="00B0F0"/>
              </a:buClr>
              <a:buSzPct val="60000"/>
              <a:buBlip>
                <a:blip r:embed="rId3"/>
              </a:buBlip>
            </a:pPr>
            <a:r>
              <a:rPr lang="he-IL" sz="2000" dirty="0">
                <a:solidFill>
                  <a:schemeClr val="tx1">
                    <a:lumMod val="75000"/>
                    <a:lumOff val="25000"/>
                  </a:schemeClr>
                </a:solidFill>
                <a:latin typeface="ProtocolHarel" pitchFamily="2" charset="-79"/>
                <a:cs typeface="ProtocolHarel" pitchFamily="2" charset="-79"/>
              </a:rPr>
              <a:t>חריגים קיימים יחולו גם על </a:t>
            </a:r>
            <a:r>
              <a:rPr lang="he-IL" sz="2000" dirty="0" smtClean="0">
                <a:solidFill>
                  <a:schemeClr val="tx1">
                    <a:lumMod val="75000"/>
                    <a:lumOff val="25000"/>
                  </a:schemeClr>
                </a:solidFill>
                <a:latin typeface="ProtocolHarel" pitchFamily="2" charset="-79"/>
                <a:cs typeface="ProtocolHarel" pitchFamily="2" charset="-79"/>
              </a:rPr>
              <a:t>התכנית </a:t>
            </a:r>
            <a:r>
              <a:rPr lang="he-IL" sz="2000" dirty="0">
                <a:solidFill>
                  <a:schemeClr val="tx1">
                    <a:lumMod val="75000"/>
                    <a:lumOff val="25000"/>
                  </a:schemeClr>
                </a:solidFill>
                <a:latin typeface="ProtocolHarel" pitchFamily="2" charset="-79"/>
                <a:cs typeface="ProtocolHarel" pitchFamily="2" charset="-79"/>
              </a:rPr>
              <a:t>החדשה</a:t>
            </a:r>
          </a:p>
          <a:p>
            <a:pPr marL="742950" lvl="1" indent="-285750" fontAlgn="base">
              <a:spcBef>
                <a:spcPct val="20000"/>
              </a:spcBef>
              <a:spcAft>
                <a:spcPts val="600"/>
              </a:spcAft>
              <a:buClr>
                <a:srgbClr val="00B0F0"/>
              </a:buClr>
              <a:buSzPct val="60000"/>
              <a:buBlip>
                <a:blip r:embed="rId3"/>
              </a:buBlip>
            </a:pPr>
            <a:r>
              <a:rPr lang="he-IL" sz="2000" dirty="0">
                <a:solidFill>
                  <a:schemeClr val="tx1">
                    <a:lumMod val="75000"/>
                    <a:lumOff val="25000"/>
                  </a:schemeClr>
                </a:solidFill>
                <a:latin typeface="ProtocolHarel" pitchFamily="2" charset="-79"/>
                <a:cs typeface="ProtocolHarel" pitchFamily="2" charset="-79"/>
              </a:rPr>
              <a:t>לא יבוצע הליך תשאול רפואי חדש במעבר</a:t>
            </a:r>
          </a:p>
          <a:p>
            <a:pPr marL="333375"/>
            <a:endParaRPr lang="he-IL" b="1" dirty="0" smtClean="0">
              <a:solidFill>
                <a:schemeClr val="tx1">
                  <a:lumMod val="65000"/>
                  <a:lumOff val="35000"/>
                </a:schemeClr>
              </a:solidFill>
              <a:ea typeface="Calibri"/>
              <a:cs typeface="ProtocolHarel"/>
            </a:endParaRPr>
          </a:p>
          <a:p>
            <a:pPr algn="just" fontAlgn="base">
              <a:spcAft>
                <a:spcPts val="1200"/>
              </a:spcAft>
            </a:pPr>
            <a:endParaRPr lang="en-US" b="1" dirty="0">
              <a:solidFill>
                <a:schemeClr val="tx1">
                  <a:lumMod val="65000"/>
                  <a:lumOff val="35000"/>
                </a:schemeClr>
              </a:solidFill>
              <a:ea typeface="Calibri"/>
              <a:cs typeface="ProtocolHarel"/>
            </a:endParaRPr>
          </a:p>
          <a:p>
            <a:endParaRPr lang="he-IL" dirty="0" smtClean="0"/>
          </a:p>
        </p:txBody>
      </p:sp>
    </p:spTree>
    <p:extLst>
      <p:ext uri="{BB962C8B-B14F-4D97-AF65-F5344CB8AC3E}">
        <p14:creationId xmlns:p14="http://schemas.microsoft.com/office/powerpoint/2010/main" val="358240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a:t>שימור </a:t>
            </a:r>
            <a:r>
              <a:rPr lang="he-IL" sz="4000" dirty="0" smtClean="0"/>
              <a:t>לקוחות – סיוע לסוכנים</a:t>
            </a:r>
            <a:endParaRPr lang="he-IL" sz="4000" dirty="0"/>
          </a:p>
        </p:txBody>
      </p:sp>
      <p:sp>
        <p:nvSpPr>
          <p:cNvPr id="3" name="מציין מיקום תוכן 2"/>
          <p:cNvSpPr>
            <a:spLocks noGrp="1"/>
          </p:cNvSpPr>
          <p:nvPr>
            <p:ph idx="1"/>
          </p:nvPr>
        </p:nvSpPr>
        <p:spPr>
          <a:xfrm>
            <a:off x="395536" y="1484784"/>
            <a:ext cx="8534182" cy="1780820"/>
          </a:xfrm>
        </p:spPr>
        <p:txBody>
          <a:bodyPr/>
          <a:lstStyle/>
          <a:p>
            <a:pPr marL="0" indent="0" algn="just" fontAlgn="base">
              <a:spcAft>
                <a:spcPts val="1200"/>
              </a:spcAft>
              <a:buNone/>
            </a:pPr>
            <a:endParaRPr lang="he-IL" b="1" dirty="0">
              <a:solidFill>
                <a:srgbClr val="002060"/>
              </a:solidFill>
              <a:ea typeface="Calibri"/>
              <a:cs typeface="ProtocolHarel"/>
            </a:endParaRPr>
          </a:p>
          <a:p>
            <a:pPr marL="0" indent="0" algn="just" fontAlgn="base">
              <a:buNone/>
            </a:pPr>
            <a:r>
              <a:rPr lang="he-IL" b="1" dirty="0" smtClean="0">
                <a:solidFill>
                  <a:srgbClr val="002060"/>
                </a:solidFill>
                <a:ea typeface="Calibri"/>
                <a:cs typeface="ProtocolHarel"/>
              </a:rPr>
              <a:t>בתקופה </a:t>
            </a:r>
            <a:r>
              <a:rPr lang="he-IL" b="1" dirty="0">
                <a:solidFill>
                  <a:srgbClr val="002060"/>
                </a:solidFill>
                <a:ea typeface="Calibri"/>
                <a:cs typeface="ProtocolHarel"/>
              </a:rPr>
              <a:t>הקרובה יעמוד מוקד שימור הלקוחות לרשות הסוכנים ויסייע במתן כלים לשימור. </a:t>
            </a:r>
            <a:endParaRPr lang="he-IL" b="1" dirty="0" smtClean="0">
              <a:solidFill>
                <a:srgbClr val="002060"/>
              </a:solidFill>
              <a:ea typeface="Calibri"/>
              <a:cs typeface="ProtocolHarel"/>
            </a:endParaRPr>
          </a:p>
          <a:p>
            <a:pPr marL="0" indent="0" algn="just" fontAlgn="base">
              <a:buNone/>
            </a:pPr>
            <a:endParaRPr lang="he-IL" dirty="0" smtClean="0">
              <a:solidFill>
                <a:srgbClr val="002060"/>
              </a:solidFill>
              <a:ea typeface="Calibri"/>
              <a:cs typeface="ProtocolHarel"/>
            </a:endParaRPr>
          </a:p>
          <a:p>
            <a:pPr marL="0" indent="0">
              <a:buNone/>
            </a:pPr>
            <a:endParaRPr lang="he-IL" dirty="0"/>
          </a:p>
        </p:txBody>
      </p:sp>
      <p:pic>
        <p:nvPicPr>
          <p:cNvPr id="2050" name="Picture 2" descr="http://hhw-rghpsp01/HR/אתר%20מחלקת%20הדרכה/DocLib9/רשמי/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573016"/>
            <a:ext cx="3288309" cy="328830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107504" y="3587104"/>
            <a:ext cx="5760640" cy="2169825"/>
          </a:xfrm>
          <a:prstGeom prst="rect">
            <a:avLst/>
          </a:prstGeom>
        </p:spPr>
        <p:txBody>
          <a:bodyPr wrap="square">
            <a:spAutoFit/>
          </a:bodyPr>
          <a:lstStyle/>
          <a:p>
            <a:pPr algn="just" fontAlgn="base"/>
            <a:r>
              <a:rPr lang="he-IL" sz="2400" dirty="0">
                <a:solidFill>
                  <a:schemeClr val="tx1">
                    <a:lumMod val="75000"/>
                    <a:lumOff val="25000"/>
                  </a:schemeClr>
                </a:solidFill>
                <a:ea typeface="Calibri"/>
                <a:cs typeface="ProtocolHarel"/>
              </a:rPr>
              <a:t>ניתן לפנות</a:t>
            </a:r>
            <a:r>
              <a:rPr lang="he-IL" sz="2400" dirty="0" smtClean="0">
                <a:solidFill>
                  <a:schemeClr val="tx1">
                    <a:lumMod val="75000"/>
                    <a:lumOff val="25000"/>
                  </a:schemeClr>
                </a:solidFill>
                <a:ea typeface="Calibri"/>
                <a:cs typeface="ProtocolHarel"/>
              </a:rPr>
              <a:t>:</a:t>
            </a:r>
          </a:p>
          <a:p>
            <a:pPr algn="just" fontAlgn="base"/>
            <a:endParaRPr lang="he-IL" sz="1200" dirty="0">
              <a:solidFill>
                <a:schemeClr val="tx1">
                  <a:lumMod val="75000"/>
                  <a:lumOff val="25000"/>
                </a:schemeClr>
              </a:solidFill>
              <a:ea typeface="Calibri"/>
              <a:cs typeface="ProtocolHarel"/>
            </a:endParaRPr>
          </a:p>
          <a:p>
            <a:pPr algn="just" fontAlgn="base">
              <a:spcAft>
                <a:spcPts val="600"/>
              </a:spcAft>
              <a:buClr>
                <a:srgbClr val="00B0F0"/>
              </a:buClr>
              <a:buSzPct val="100000"/>
              <a:buBlip>
                <a:blip r:embed="rId3"/>
              </a:buBlip>
            </a:pPr>
            <a:r>
              <a:rPr lang="he-IL" sz="2400" dirty="0">
                <a:solidFill>
                  <a:schemeClr val="tx1">
                    <a:lumMod val="75000"/>
                    <a:lumOff val="25000"/>
                  </a:schemeClr>
                </a:solidFill>
                <a:ea typeface="Calibri"/>
                <a:cs typeface="ProtocolHarel"/>
              </a:rPr>
              <a:t>טלפונית למספר  03-7549790, שלוחה 25413 </a:t>
            </a:r>
            <a:endParaRPr lang="he-IL" sz="2400" dirty="0" smtClean="0">
              <a:solidFill>
                <a:schemeClr val="tx1">
                  <a:lumMod val="75000"/>
                  <a:lumOff val="25000"/>
                </a:schemeClr>
              </a:solidFill>
              <a:ea typeface="Calibri"/>
              <a:cs typeface="ProtocolHarel"/>
            </a:endParaRPr>
          </a:p>
          <a:p>
            <a:pPr algn="just" fontAlgn="base">
              <a:spcAft>
                <a:spcPts val="600"/>
              </a:spcAft>
              <a:buClr>
                <a:srgbClr val="00B0F0"/>
              </a:buClr>
              <a:buSzPct val="100000"/>
            </a:pPr>
            <a:r>
              <a:rPr lang="he-IL" sz="2400" dirty="0">
                <a:solidFill>
                  <a:schemeClr val="tx1">
                    <a:lumMod val="75000"/>
                    <a:lumOff val="25000"/>
                  </a:schemeClr>
                </a:solidFill>
                <a:ea typeface="Calibri"/>
                <a:cs typeface="ProtocolHarel"/>
              </a:rPr>
              <a:t> </a:t>
            </a:r>
            <a:r>
              <a:rPr lang="he-IL" sz="2400" dirty="0" smtClean="0">
                <a:solidFill>
                  <a:schemeClr val="tx1">
                    <a:lumMod val="75000"/>
                    <a:lumOff val="25000"/>
                  </a:schemeClr>
                </a:solidFill>
                <a:ea typeface="Calibri"/>
                <a:cs typeface="ProtocolHarel"/>
              </a:rPr>
              <a:t> (</a:t>
            </a:r>
            <a:r>
              <a:rPr lang="he-IL" sz="2400" dirty="0">
                <a:solidFill>
                  <a:schemeClr val="tx1">
                    <a:lumMod val="75000"/>
                    <a:lumOff val="25000"/>
                  </a:schemeClr>
                </a:solidFill>
                <a:ea typeface="Calibri"/>
                <a:cs typeface="ProtocolHarel"/>
              </a:rPr>
              <a:t>ניתן להשאיר הודעה אם אין מענה</a:t>
            </a:r>
            <a:r>
              <a:rPr lang="he-IL" sz="2400" dirty="0" smtClean="0">
                <a:solidFill>
                  <a:schemeClr val="tx1">
                    <a:lumMod val="75000"/>
                    <a:lumOff val="25000"/>
                  </a:schemeClr>
                </a:solidFill>
                <a:ea typeface="Calibri"/>
                <a:cs typeface="ProtocolHarel"/>
              </a:rPr>
              <a:t>)</a:t>
            </a:r>
          </a:p>
          <a:p>
            <a:pPr algn="just" fontAlgn="base">
              <a:spcAft>
                <a:spcPts val="600"/>
              </a:spcAft>
              <a:buClr>
                <a:srgbClr val="00B0F0"/>
              </a:buClr>
              <a:buSzPct val="100000"/>
            </a:pPr>
            <a:endParaRPr lang="en-US" sz="1200" dirty="0">
              <a:solidFill>
                <a:schemeClr val="tx1">
                  <a:lumMod val="75000"/>
                  <a:lumOff val="25000"/>
                </a:schemeClr>
              </a:solidFill>
              <a:ea typeface="Calibri"/>
              <a:cs typeface="ProtocolHarel"/>
            </a:endParaRPr>
          </a:p>
          <a:p>
            <a:pPr algn="just" fontAlgn="base">
              <a:spcAft>
                <a:spcPts val="600"/>
              </a:spcAft>
              <a:buClr>
                <a:srgbClr val="00B0F0"/>
              </a:buClr>
              <a:buSzPct val="100000"/>
              <a:buBlip>
                <a:blip r:embed="rId3"/>
              </a:buBlip>
            </a:pPr>
            <a:r>
              <a:rPr lang="he-IL" sz="2400" dirty="0">
                <a:solidFill>
                  <a:schemeClr val="tx1">
                    <a:lumMod val="75000"/>
                    <a:lumOff val="25000"/>
                  </a:schemeClr>
                </a:solidFill>
                <a:ea typeface="Calibri"/>
                <a:cs typeface="ProtocolHarel"/>
              </a:rPr>
              <a:t>באמצעות </a:t>
            </a:r>
            <a:r>
              <a:rPr lang="he-IL" sz="2400" dirty="0" smtClean="0">
                <a:solidFill>
                  <a:schemeClr val="tx1">
                    <a:lumMod val="75000"/>
                    <a:lumOff val="25000"/>
                  </a:schemeClr>
                </a:solidFill>
                <a:ea typeface="Calibri"/>
                <a:cs typeface="ProtocolHarel"/>
              </a:rPr>
              <a:t>דוא"ל:  </a:t>
            </a:r>
            <a:r>
              <a:rPr lang="en-US" sz="2400" dirty="0">
                <a:solidFill>
                  <a:schemeClr val="tx1">
                    <a:lumMod val="75000"/>
                    <a:lumOff val="25000"/>
                  </a:schemeClr>
                </a:solidFill>
                <a:ea typeface="Calibri"/>
                <a:cs typeface="ProtocolHarel"/>
                <a:hlinkClick r:id="rId4"/>
              </a:rPr>
              <a:t>bservice@harel-ins.co.il</a:t>
            </a:r>
            <a:r>
              <a:rPr lang="he-IL" sz="2400" dirty="0">
                <a:solidFill>
                  <a:schemeClr val="tx1">
                    <a:lumMod val="75000"/>
                    <a:lumOff val="25000"/>
                  </a:schemeClr>
                </a:solidFill>
                <a:ea typeface="Calibri"/>
                <a:cs typeface="ProtocolHarel"/>
              </a:rPr>
              <a:t> </a:t>
            </a:r>
            <a:endParaRPr lang="en-US" sz="2400" dirty="0">
              <a:solidFill>
                <a:schemeClr val="tx1">
                  <a:lumMod val="75000"/>
                  <a:lumOff val="25000"/>
                </a:schemeClr>
              </a:solidFill>
              <a:ea typeface="Calibri"/>
              <a:cs typeface="ProtocolHarel"/>
            </a:endParaRPr>
          </a:p>
        </p:txBody>
      </p:sp>
    </p:spTree>
    <p:extLst>
      <p:ext uri="{BB962C8B-B14F-4D97-AF65-F5344CB8AC3E}">
        <p14:creationId xmlns:p14="http://schemas.microsoft.com/office/powerpoint/2010/main" val="431646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483768" y="1196752"/>
            <a:ext cx="4464496" cy="2016224"/>
          </a:xfrm>
        </p:spPr>
        <p:txBody>
          <a:bodyPr>
            <a:normAutofit/>
          </a:bodyPr>
          <a:lstStyle/>
          <a:p>
            <a:r>
              <a:rPr lang="he-IL" sz="4400" dirty="0" smtClean="0"/>
              <a:t>שאלות נפוצות</a:t>
            </a:r>
            <a:endParaRPr lang="he-IL" sz="4400" dirty="0"/>
          </a:p>
        </p:txBody>
      </p:sp>
      <p:pic>
        <p:nvPicPr>
          <p:cNvPr id="5" name="Picture 6" descr="תמונה"/>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6" t="32680" r="1250" b="2049"/>
          <a:stretch/>
        </p:blipFill>
        <p:spPr bwMode="auto">
          <a:xfrm>
            <a:off x="90000" y="2852936"/>
            <a:ext cx="8964000" cy="39009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667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שאלות ותשובות</a:t>
            </a:r>
            <a:endParaRPr lang="he-IL" sz="4000" dirty="0"/>
          </a:p>
        </p:txBody>
      </p:sp>
      <p:grpSp>
        <p:nvGrpSpPr>
          <p:cNvPr id="4" name="Group 3"/>
          <p:cNvGrpSpPr/>
          <p:nvPr/>
        </p:nvGrpSpPr>
        <p:grpSpPr>
          <a:xfrm>
            <a:off x="417380" y="1226882"/>
            <a:ext cx="8429814" cy="761958"/>
            <a:chOff x="1104280" y="1226882"/>
            <a:chExt cx="7742913" cy="1080120"/>
          </a:xfrm>
        </p:grpSpPr>
        <p:sp>
          <p:nvSpPr>
            <p:cNvPr id="5" name="Rectangle 7"/>
            <p:cNvSpPr/>
            <p:nvPr/>
          </p:nvSpPr>
          <p:spPr>
            <a:xfrm>
              <a:off x="1269240" y="1226882"/>
              <a:ext cx="7577953" cy="1080120"/>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6" name="Rectangle 13"/>
            <p:cNvSpPr/>
            <p:nvPr/>
          </p:nvSpPr>
          <p:spPr>
            <a:xfrm>
              <a:off x="1104280" y="1303532"/>
              <a:ext cx="5535734" cy="1003470"/>
            </a:xfrm>
            <a:prstGeom prst="rect">
              <a:avLst/>
            </a:prstGeom>
          </p:spPr>
          <p:txBody>
            <a:bodyPr wrap="square">
              <a:spAutoFit/>
            </a:bodyPr>
            <a:lstStyle/>
            <a:p>
              <a:r>
                <a:rPr lang="he-IL" sz="2000" dirty="0" smtClean="0">
                  <a:solidFill>
                    <a:srgbClr val="002060"/>
                  </a:solidFill>
                </a:rPr>
                <a:t>האם </a:t>
              </a:r>
              <a:r>
                <a:rPr lang="he-IL" sz="2000" dirty="0">
                  <a:solidFill>
                    <a:srgbClr val="002060"/>
                  </a:solidFill>
                </a:rPr>
                <a:t>ניתן לצרף נספחים</a:t>
              </a:r>
              <a:r>
                <a:rPr lang="he-IL" sz="2000" dirty="0" smtClean="0">
                  <a:solidFill>
                    <a:srgbClr val="002060"/>
                  </a:solidFill>
                </a:rPr>
                <a:t> וכתבי </a:t>
              </a:r>
              <a:r>
                <a:rPr lang="he-IL" sz="2000" dirty="0">
                  <a:solidFill>
                    <a:srgbClr val="002060"/>
                  </a:solidFill>
                </a:rPr>
                <a:t>שירות חדשים למוצרים קיימים?</a:t>
              </a:r>
            </a:p>
          </p:txBody>
        </p:sp>
      </p:grpSp>
      <p:sp>
        <p:nvSpPr>
          <p:cNvPr id="10" name="Pentagon 10"/>
          <p:cNvSpPr/>
          <p:nvPr/>
        </p:nvSpPr>
        <p:spPr>
          <a:xfrm flipH="1">
            <a:off x="6732239" y="1220521"/>
            <a:ext cx="2124947" cy="76831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smtClean="0"/>
              <a:t>שאלה</a:t>
            </a:r>
            <a:endParaRPr lang="he-IL" sz="2400" b="1" dirty="0"/>
          </a:p>
        </p:txBody>
      </p:sp>
      <p:grpSp>
        <p:nvGrpSpPr>
          <p:cNvPr id="3" name="קבוצה 2"/>
          <p:cNvGrpSpPr/>
          <p:nvPr/>
        </p:nvGrpSpPr>
        <p:grpSpPr>
          <a:xfrm>
            <a:off x="596974" y="2224626"/>
            <a:ext cx="8266447" cy="1636423"/>
            <a:chOff x="596974" y="2224626"/>
            <a:chExt cx="8266447" cy="1636423"/>
          </a:xfrm>
        </p:grpSpPr>
        <p:grpSp>
          <p:nvGrpSpPr>
            <p:cNvPr id="7" name="Group 4"/>
            <p:cNvGrpSpPr/>
            <p:nvPr/>
          </p:nvGrpSpPr>
          <p:grpSpPr>
            <a:xfrm>
              <a:off x="596974" y="2224626"/>
              <a:ext cx="8266447" cy="1636422"/>
              <a:chOff x="1251802" y="2355398"/>
              <a:chExt cx="7633410" cy="1183461"/>
            </a:xfrm>
          </p:grpSpPr>
          <p:sp>
            <p:nvSpPr>
              <p:cNvPr id="8" name="Rectangle 8"/>
              <p:cNvSpPr/>
              <p:nvPr/>
            </p:nvSpPr>
            <p:spPr>
              <a:xfrm>
                <a:off x="1257757" y="2355398"/>
                <a:ext cx="7627455" cy="1183461"/>
              </a:xfrm>
              <a:prstGeom prst="rect">
                <a:avLst/>
              </a:prstGeom>
              <a:solidFill>
                <a:srgbClr val="FFE3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9" name="Rectangle 14"/>
              <p:cNvSpPr/>
              <p:nvPr/>
            </p:nvSpPr>
            <p:spPr>
              <a:xfrm>
                <a:off x="1251802" y="2475024"/>
                <a:ext cx="5399459" cy="863112"/>
              </a:xfrm>
              <a:prstGeom prst="rect">
                <a:avLst/>
              </a:prstGeom>
            </p:spPr>
            <p:txBody>
              <a:bodyPr wrap="square">
                <a:spAutoFit/>
              </a:bodyPr>
              <a:lstStyle/>
              <a:p>
                <a:r>
                  <a:rPr lang="he-IL" sz="2000" dirty="0" smtClean="0">
                    <a:solidFill>
                      <a:srgbClr val="002060"/>
                    </a:solidFill>
                  </a:rPr>
                  <a:t>בהחלט. </a:t>
                </a:r>
              </a:p>
              <a:p>
                <a:r>
                  <a:rPr lang="he-IL" sz="2000" dirty="0" smtClean="0">
                    <a:solidFill>
                      <a:srgbClr val="002060"/>
                    </a:solidFill>
                  </a:rPr>
                  <a:t>אפשר לשווק ללקוח קיים את </a:t>
                </a:r>
                <a:r>
                  <a:rPr lang="he-IL" sz="2000" dirty="0">
                    <a:solidFill>
                      <a:srgbClr val="002060"/>
                    </a:solidFill>
                  </a:rPr>
                  <a:t>הנספחים</a:t>
                </a:r>
                <a:r>
                  <a:rPr lang="he-IL" sz="2000" dirty="0" smtClean="0">
                    <a:solidFill>
                      <a:srgbClr val="002060"/>
                    </a:solidFill>
                  </a:rPr>
                  <a:t> וכתבי השירות החדשים, ובלבד שברשות הלקוח קיימת תכנית בסיס כלשהי.</a:t>
                </a:r>
                <a:endParaRPr lang="he-IL" sz="2000" dirty="0">
                  <a:solidFill>
                    <a:srgbClr val="002060"/>
                  </a:solidFill>
                </a:endParaRPr>
              </a:p>
            </p:txBody>
          </p:sp>
        </p:grpSp>
        <p:sp>
          <p:nvSpPr>
            <p:cNvPr id="11" name="Pentagon 11"/>
            <p:cNvSpPr/>
            <p:nvPr/>
          </p:nvSpPr>
          <p:spPr>
            <a:xfrm flipH="1">
              <a:off x="6726001" y="2224627"/>
              <a:ext cx="2131183" cy="163642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תשובה</a:t>
              </a:r>
            </a:p>
          </p:txBody>
        </p:sp>
      </p:grpSp>
      <p:sp>
        <p:nvSpPr>
          <p:cNvPr id="15" name="אליפסה 14"/>
          <p:cNvSpPr/>
          <p:nvPr/>
        </p:nvSpPr>
        <p:spPr>
          <a:xfrm>
            <a:off x="4427984" y="5733256"/>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מלבן 13"/>
          <p:cNvSpPr/>
          <p:nvPr/>
        </p:nvSpPr>
        <p:spPr>
          <a:xfrm>
            <a:off x="4575338" y="5667635"/>
            <a:ext cx="569387"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solidFill>
                  <a:schemeClr val="bg1"/>
                </a:solidFill>
                <a:effectLst/>
              </a:rPr>
              <a:t>1</a:t>
            </a:r>
            <a:endParaRPr lang="he-IL" sz="54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206488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שאלות ותשובות</a:t>
            </a:r>
            <a:endParaRPr lang="he-IL" sz="4000" dirty="0"/>
          </a:p>
        </p:txBody>
      </p:sp>
      <p:grpSp>
        <p:nvGrpSpPr>
          <p:cNvPr id="4" name="Group 3"/>
          <p:cNvGrpSpPr/>
          <p:nvPr/>
        </p:nvGrpSpPr>
        <p:grpSpPr>
          <a:xfrm>
            <a:off x="417380" y="1226882"/>
            <a:ext cx="8429814" cy="761958"/>
            <a:chOff x="1104280" y="1226882"/>
            <a:chExt cx="7742913" cy="1080120"/>
          </a:xfrm>
        </p:grpSpPr>
        <p:sp>
          <p:nvSpPr>
            <p:cNvPr id="5" name="Rectangle 7"/>
            <p:cNvSpPr/>
            <p:nvPr/>
          </p:nvSpPr>
          <p:spPr>
            <a:xfrm>
              <a:off x="1269240" y="1226882"/>
              <a:ext cx="7577953" cy="1080120"/>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6" name="Rectangle 13"/>
            <p:cNvSpPr/>
            <p:nvPr/>
          </p:nvSpPr>
          <p:spPr>
            <a:xfrm>
              <a:off x="1104280" y="1303532"/>
              <a:ext cx="5535734" cy="1003470"/>
            </a:xfrm>
            <a:prstGeom prst="rect">
              <a:avLst/>
            </a:prstGeom>
          </p:spPr>
          <p:txBody>
            <a:bodyPr wrap="square">
              <a:spAutoFit/>
            </a:bodyPr>
            <a:lstStyle/>
            <a:p>
              <a:r>
                <a:rPr lang="he-IL" sz="2000" dirty="0">
                  <a:solidFill>
                    <a:srgbClr val="002060"/>
                  </a:solidFill>
                </a:rPr>
                <a:t>האם מחירי פוליסות הבריאות צפויים להשתנות כל שנתיים למבוטחים בכל הגילאים?</a:t>
              </a:r>
            </a:p>
          </p:txBody>
        </p:sp>
      </p:grpSp>
      <p:sp>
        <p:nvSpPr>
          <p:cNvPr id="10" name="Pentagon 10"/>
          <p:cNvSpPr/>
          <p:nvPr/>
        </p:nvSpPr>
        <p:spPr>
          <a:xfrm flipH="1">
            <a:off x="6732239" y="1220521"/>
            <a:ext cx="2124947" cy="76831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smtClean="0"/>
              <a:t>שאלה</a:t>
            </a:r>
            <a:endParaRPr lang="he-IL" sz="2400" b="1" dirty="0"/>
          </a:p>
        </p:txBody>
      </p:sp>
      <p:grpSp>
        <p:nvGrpSpPr>
          <p:cNvPr id="3" name="קבוצה 2"/>
          <p:cNvGrpSpPr/>
          <p:nvPr/>
        </p:nvGrpSpPr>
        <p:grpSpPr>
          <a:xfrm>
            <a:off x="603423" y="2224626"/>
            <a:ext cx="8259998" cy="2334778"/>
            <a:chOff x="603423" y="2224626"/>
            <a:chExt cx="8259998" cy="2334778"/>
          </a:xfrm>
        </p:grpSpPr>
        <p:grpSp>
          <p:nvGrpSpPr>
            <p:cNvPr id="7" name="Group 4"/>
            <p:cNvGrpSpPr/>
            <p:nvPr/>
          </p:nvGrpSpPr>
          <p:grpSpPr>
            <a:xfrm>
              <a:off x="603423" y="2224626"/>
              <a:ext cx="8259998" cy="2334778"/>
              <a:chOff x="1257757" y="2355398"/>
              <a:chExt cx="7627455" cy="1080120"/>
            </a:xfrm>
          </p:grpSpPr>
          <p:sp>
            <p:nvSpPr>
              <p:cNvPr id="8" name="Rectangle 8"/>
              <p:cNvSpPr/>
              <p:nvPr/>
            </p:nvSpPr>
            <p:spPr>
              <a:xfrm>
                <a:off x="1257757" y="2355398"/>
                <a:ext cx="7627455" cy="1080120"/>
              </a:xfrm>
              <a:prstGeom prst="rect">
                <a:avLst/>
              </a:prstGeom>
              <a:solidFill>
                <a:srgbClr val="FFE3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9" name="Rectangle 14"/>
              <p:cNvSpPr/>
              <p:nvPr/>
            </p:nvSpPr>
            <p:spPr>
              <a:xfrm>
                <a:off x="1331765" y="2475024"/>
                <a:ext cx="5319496" cy="897021"/>
              </a:xfrm>
              <a:prstGeom prst="rect">
                <a:avLst/>
              </a:prstGeom>
            </p:spPr>
            <p:txBody>
              <a:bodyPr wrap="square">
                <a:spAutoFit/>
              </a:bodyPr>
              <a:lstStyle/>
              <a:p>
                <a:r>
                  <a:rPr lang="he-IL" sz="2000" dirty="0" smtClean="0">
                    <a:solidFill>
                      <a:srgbClr val="002060"/>
                    </a:solidFill>
                  </a:rPr>
                  <a:t>אחת לשנתיים חברת ביטוח רשאית לבחון את מצב תיק ביטוח הבריאות שלה, ולהחליט האם נדרשת התאמת מחירים לקבוצת או לקבוצות גיל מסוימות. </a:t>
                </a:r>
              </a:p>
              <a:p>
                <a:r>
                  <a:rPr lang="he-IL" sz="2000" dirty="0" smtClean="0">
                    <a:solidFill>
                      <a:srgbClr val="002060"/>
                    </a:solidFill>
                  </a:rPr>
                  <a:t>הבחינה תיעשה לכלל האוכלוסייה המבוטחת ברמת הכיסוי הבודד (השתלות, תרופות, ניתוחים וכו') ולפי קבוצות גיל.</a:t>
                </a:r>
              </a:p>
              <a:p>
                <a:r>
                  <a:rPr lang="he-IL" sz="2000" dirty="0" smtClean="0">
                    <a:solidFill>
                      <a:srgbClr val="002060"/>
                    </a:solidFill>
                  </a:rPr>
                  <a:t>לא יבוצעו התאמות למבוטח בודד/ספציפי.</a:t>
                </a:r>
                <a:endParaRPr lang="he-IL" sz="2000" dirty="0">
                  <a:solidFill>
                    <a:srgbClr val="002060"/>
                  </a:solidFill>
                </a:endParaRPr>
              </a:p>
            </p:txBody>
          </p:sp>
        </p:grpSp>
        <p:sp>
          <p:nvSpPr>
            <p:cNvPr id="11" name="Pentagon 11"/>
            <p:cNvSpPr/>
            <p:nvPr/>
          </p:nvSpPr>
          <p:spPr>
            <a:xfrm flipH="1">
              <a:off x="6726001" y="2224626"/>
              <a:ext cx="2131183" cy="233477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תשובה</a:t>
              </a:r>
            </a:p>
          </p:txBody>
        </p:sp>
      </p:grpSp>
      <p:sp>
        <p:nvSpPr>
          <p:cNvPr id="12" name="אליפסה 11"/>
          <p:cNvSpPr/>
          <p:nvPr/>
        </p:nvSpPr>
        <p:spPr>
          <a:xfrm>
            <a:off x="4427984" y="5733256"/>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4575338" y="5667635"/>
            <a:ext cx="569387"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solidFill>
                  <a:schemeClr val="bg1"/>
                </a:solidFill>
                <a:effectLst/>
              </a:rPr>
              <a:t>2</a:t>
            </a:r>
            <a:endParaRPr lang="he-IL" sz="54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4353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t>על מה נדבר ...</a:t>
            </a:r>
            <a:endParaRPr lang="he-IL" sz="4000" dirty="0"/>
          </a:p>
        </p:txBody>
      </p:sp>
      <p:sp>
        <p:nvSpPr>
          <p:cNvPr id="3" name="מציין מיקום תוכן 2"/>
          <p:cNvSpPr>
            <a:spLocks noGrp="1"/>
          </p:cNvSpPr>
          <p:nvPr>
            <p:ph idx="1"/>
          </p:nvPr>
        </p:nvSpPr>
        <p:spPr/>
        <p:txBody>
          <a:bodyPr/>
          <a:lstStyle/>
          <a:p>
            <a:pPr algn="just" fontAlgn="base">
              <a:spcBef>
                <a:spcPts val="0"/>
              </a:spcBef>
              <a:spcAft>
                <a:spcPts val="600"/>
              </a:spcAft>
              <a:buSzPct val="100000"/>
              <a:buBlip>
                <a:blip r:embed="rId2"/>
              </a:buBlip>
            </a:pPr>
            <a:endParaRPr lang="he-IL" sz="2800" dirty="0" smtClean="0">
              <a:solidFill>
                <a:srgbClr val="1F497D"/>
              </a:solidFill>
              <a:latin typeface="ProtocolHarel" pitchFamily="2" charset="-79"/>
              <a:cs typeface="ProtocolHarel" pitchFamily="2" charset="-79"/>
            </a:endParaRPr>
          </a:p>
          <a:p>
            <a:pPr algn="just" fontAlgn="base">
              <a:lnSpc>
                <a:spcPct val="150000"/>
              </a:lnSpc>
              <a:spcBef>
                <a:spcPts val="0"/>
              </a:spcBef>
              <a:spcAft>
                <a:spcPts val="600"/>
              </a:spcAft>
              <a:buSzPct val="100000"/>
              <a:buBlip>
                <a:blip r:embed="rId2"/>
              </a:buBlip>
            </a:pPr>
            <a:r>
              <a:rPr lang="he-IL" sz="2800" dirty="0" smtClean="0">
                <a:solidFill>
                  <a:srgbClr val="002060"/>
                </a:solidFill>
                <a:latin typeface="ProtocolHarel" pitchFamily="2" charset="-79"/>
                <a:cs typeface="ProtocolHarel" pitchFamily="2" charset="-79"/>
              </a:rPr>
              <a:t>איך השפיעה הרפורמה על </a:t>
            </a:r>
            <a:r>
              <a:rPr lang="he-IL" sz="2800" dirty="0">
                <a:solidFill>
                  <a:srgbClr val="002060"/>
                </a:solidFill>
                <a:latin typeface="ProtocolHarel" pitchFamily="2" charset="-79"/>
                <a:cs typeface="ProtocolHarel" pitchFamily="2" charset="-79"/>
              </a:rPr>
              <a:t>מוצרי הבריאות של </a:t>
            </a:r>
            <a:r>
              <a:rPr lang="he-IL" sz="2800" dirty="0" smtClean="0">
                <a:solidFill>
                  <a:srgbClr val="002060"/>
                </a:solidFill>
                <a:latin typeface="ProtocolHarel" pitchFamily="2" charset="-79"/>
                <a:cs typeface="ProtocolHarel" pitchFamily="2" charset="-79"/>
              </a:rPr>
              <a:t>הראל?</a:t>
            </a:r>
          </a:p>
          <a:p>
            <a:pPr algn="just" fontAlgn="base">
              <a:lnSpc>
                <a:spcPct val="150000"/>
              </a:lnSpc>
              <a:spcBef>
                <a:spcPts val="0"/>
              </a:spcBef>
              <a:spcAft>
                <a:spcPts val="600"/>
              </a:spcAft>
              <a:buSzPct val="100000"/>
              <a:buBlip>
                <a:blip r:embed="rId2"/>
              </a:buBlip>
            </a:pPr>
            <a:r>
              <a:rPr lang="he-IL" sz="2800" dirty="0">
                <a:solidFill>
                  <a:srgbClr val="002060"/>
                </a:solidFill>
                <a:latin typeface="ProtocolHarel" pitchFamily="2" charset="-79"/>
                <a:cs typeface="ProtocolHarel" pitchFamily="2" charset="-79"/>
              </a:rPr>
              <a:t>מ</a:t>
            </a:r>
            <a:r>
              <a:rPr lang="he-IL" sz="2800" dirty="0" smtClean="0">
                <a:solidFill>
                  <a:srgbClr val="002060"/>
                </a:solidFill>
                <a:latin typeface="ProtocolHarel" pitchFamily="2" charset="-79"/>
                <a:cs typeface="ProtocolHarel" pitchFamily="2" charset="-79"/>
              </a:rPr>
              <a:t>סלולי הביטוח המיוחדים והמוכרים שלנו</a:t>
            </a:r>
          </a:p>
          <a:p>
            <a:pPr algn="just" fontAlgn="base">
              <a:lnSpc>
                <a:spcPct val="150000"/>
              </a:lnSpc>
              <a:spcBef>
                <a:spcPts val="0"/>
              </a:spcBef>
              <a:spcAft>
                <a:spcPts val="600"/>
              </a:spcAft>
              <a:buSzPct val="100000"/>
              <a:buBlip>
                <a:blip r:embed="rId2"/>
              </a:buBlip>
            </a:pPr>
            <a:r>
              <a:rPr lang="he-IL" sz="2800" dirty="0" smtClean="0">
                <a:solidFill>
                  <a:srgbClr val="002060"/>
                </a:solidFill>
                <a:latin typeface="ProtocolHarel" pitchFamily="2" charset="-79"/>
                <a:cs typeface="ProtocolHarel" pitchFamily="2" charset="-79"/>
              </a:rPr>
              <a:t>כלי עזר העומדים לרשותכם</a:t>
            </a:r>
          </a:p>
          <a:p>
            <a:pPr algn="just" fontAlgn="base">
              <a:lnSpc>
                <a:spcPct val="150000"/>
              </a:lnSpc>
              <a:spcBef>
                <a:spcPts val="0"/>
              </a:spcBef>
              <a:spcAft>
                <a:spcPts val="600"/>
              </a:spcAft>
              <a:buSzPct val="100000"/>
              <a:buBlip>
                <a:blip r:embed="rId2"/>
              </a:buBlip>
            </a:pPr>
            <a:r>
              <a:rPr lang="he-IL" sz="2800" dirty="0" smtClean="0">
                <a:solidFill>
                  <a:srgbClr val="002060"/>
                </a:solidFill>
                <a:latin typeface="ProtocolHarel" pitchFamily="2" charset="-79"/>
                <a:cs typeface="ProtocolHarel" pitchFamily="2" charset="-79"/>
              </a:rPr>
              <a:t>טיפול בתיק קיים</a:t>
            </a:r>
          </a:p>
          <a:p>
            <a:pPr algn="just" fontAlgn="base">
              <a:lnSpc>
                <a:spcPct val="150000"/>
              </a:lnSpc>
              <a:spcBef>
                <a:spcPts val="0"/>
              </a:spcBef>
              <a:spcAft>
                <a:spcPts val="600"/>
              </a:spcAft>
              <a:buSzPct val="100000"/>
              <a:buBlip>
                <a:blip r:embed="rId2"/>
              </a:buBlip>
            </a:pPr>
            <a:r>
              <a:rPr lang="he-IL" sz="2800" dirty="0" smtClean="0">
                <a:solidFill>
                  <a:srgbClr val="002060"/>
                </a:solidFill>
                <a:latin typeface="ProtocolHarel" pitchFamily="2" charset="-79"/>
                <a:cs typeface="ProtocolHarel" pitchFamily="2" charset="-79"/>
              </a:rPr>
              <a:t>שאלות נפוצות</a:t>
            </a:r>
          </a:p>
          <a:p>
            <a:pPr marL="0" indent="0">
              <a:buNone/>
            </a:pPr>
            <a:endParaRPr lang="he-IL" dirty="0" smtClean="0"/>
          </a:p>
        </p:txBody>
      </p:sp>
    </p:spTree>
    <p:extLst>
      <p:ext uri="{BB962C8B-B14F-4D97-AF65-F5344CB8AC3E}">
        <p14:creationId xmlns:p14="http://schemas.microsoft.com/office/powerpoint/2010/main" val="3101482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שאלות ותשובות</a:t>
            </a:r>
            <a:endParaRPr lang="he-IL" sz="4000" dirty="0"/>
          </a:p>
        </p:txBody>
      </p:sp>
      <p:grpSp>
        <p:nvGrpSpPr>
          <p:cNvPr id="4" name="Group 3"/>
          <p:cNvGrpSpPr/>
          <p:nvPr/>
        </p:nvGrpSpPr>
        <p:grpSpPr>
          <a:xfrm>
            <a:off x="450892" y="1226882"/>
            <a:ext cx="8396302" cy="761958"/>
            <a:chOff x="1135061" y="1226882"/>
            <a:chExt cx="7712132" cy="1080120"/>
          </a:xfrm>
        </p:grpSpPr>
        <p:sp>
          <p:nvSpPr>
            <p:cNvPr id="5" name="Rectangle 7"/>
            <p:cNvSpPr/>
            <p:nvPr/>
          </p:nvSpPr>
          <p:spPr>
            <a:xfrm>
              <a:off x="1269240" y="1226882"/>
              <a:ext cx="7577953" cy="1080120"/>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6" name="Rectangle 13"/>
            <p:cNvSpPr/>
            <p:nvPr/>
          </p:nvSpPr>
          <p:spPr>
            <a:xfrm>
              <a:off x="1135061" y="1478843"/>
              <a:ext cx="5535734" cy="567179"/>
            </a:xfrm>
            <a:prstGeom prst="rect">
              <a:avLst/>
            </a:prstGeom>
          </p:spPr>
          <p:txBody>
            <a:bodyPr wrap="square">
              <a:spAutoFit/>
            </a:bodyPr>
            <a:lstStyle/>
            <a:p>
              <a:r>
                <a:rPr lang="he-IL" sz="2000" dirty="0">
                  <a:solidFill>
                    <a:srgbClr val="002060"/>
                  </a:solidFill>
                </a:rPr>
                <a:t>האם עדיין ניתן לרכוש חבילות בבריאות?</a:t>
              </a:r>
            </a:p>
          </p:txBody>
        </p:sp>
      </p:grpSp>
      <p:sp>
        <p:nvSpPr>
          <p:cNvPr id="10" name="Pentagon 10"/>
          <p:cNvSpPr/>
          <p:nvPr/>
        </p:nvSpPr>
        <p:spPr>
          <a:xfrm flipH="1">
            <a:off x="6732239" y="1220521"/>
            <a:ext cx="2124947" cy="76831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smtClean="0"/>
              <a:t>שאלה</a:t>
            </a:r>
            <a:endParaRPr lang="he-IL" sz="2400" b="1" dirty="0"/>
          </a:p>
        </p:txBody>
      </p:sp>
      <p:grpSp>
        <p:nvGrpSpPr>
          <p:cNvPr id="3" name="קבוצה 2"/>
          <p:cNvGrpSpPr/>
          <p:nvPr/>
        </p:nvGrpSpPr>
        <p:grpSpPr>
          <a:xfrm>
            <a:off x="603423" y="2224626"/>
            <a:ext cx="8259998" cy="2284494"/>
            <a:chOff x="603423" y="2224626"/>
            <a:chExt cx="8259998" cy="2284494"/>
          </a:xfrm>
        </p:grpSpPr>
        <p:grpSp>
          <p:nvGrpSpPr>
            <p:cNvPr id="7" name="Group 4"/>
            <p:cNvGrpSpPr/>
            <p:nvPr/>
          </p:nvGrpSpPr>
          <p:grpSpPr>
            <a:xfrm>
              <a:off x="603423" y="2224626"/>
              <a:ext cx="8259998" cy="2284494"/>
              <a:chOff x="1257757" y="2355398"/>
              <a:chExt cx="7627455" cy="1183461"/>
            </a:xfrm>
          </p:grpSpPr>
          <p:sp>
            <p:nvSpPr>
              <p:cNvPr id="8" name="Rectangle 8"/>
              <p:cNvSpPr/>
              <p:nvPr/>
            </p:nvSpPr>
            <p:spPr>
              <a:xfrm>
                <a:off x="1257757" y="2355398"/>
                <a:ext cx="7627455" cy="1080120"/>
              </a:xfrm>
              <a:prstGeom prst="rect">
                <a:avLst/>
              </a:prstGeom>
              <a:solidFill>
                <a:srgbClr val="FFE3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9" name="Rectangle 14"/>
              <p:cNvSpPr/>
              <p:nvPr/>
            </p:nvSpPr>
            <p:spPr>
              <a:xfrm>
                <a:off x="1331765" y="2475024"/>
                <a:ext cx="5319496" cy="1063835"/>
              </a:xfrm>
              <a:prstGeom prst="rect">
                <a:avLst/>
              </a:prstGeom>
            </p:spPr>
            <p:txBody>
              <a:bodyPr wrap="square">
                <a:spAutoFit/>
              </a:bodyPr>
              <a:lstStyle/>
              <a:p>
                <a:r>
                  <a:rPr lang="he-IL" sz="2000" dirty="0" smtClean="0">
                    <a:solidFill>
                      <a:srgbClr val="002060"/>
                    </a:solidFill>
                  </a:rPr>
                  <a:t>החל מפברואר 2016, יש לסמן בטופס ההצטרפות כל כיסוי וכיסוי באופן נפרד. </a:t>
                </a:r>
              </a:p>
              <a:p>
                <a:r>
                  <a:rPr lang="he-IL" sz="2000" dirty="0" smtClean="0">
                    <a:solidFill>
                      <a:srgbClr val="002060"/>
                    </a:solidFill>
                  </a:rPr>
                  <a:t>בעמוד הראשון של התעריפון החדש קיים כלי עזר שיסייע לכם לזהות ולסמן בטופס את הכיסויים הנכללים בחבילות המוכרות שלנו.</a:t>
                </a:r>
                <a:endParaRPr lang="he-IL" sz="2000" dirty="0">
                  <a:solidFill>
                    <a:srgbClr val="002060"/>
                  </a:solidFill>
                </a:endParaRPr>
              </a:p>
            </p:txBody>
          </p:sp>
        </p:grpSp>
        <p:sp>
          <p:nvSpPr>
            <p:cNvPr id="11" name="Pentagon 11"/>
            <p:cNvSpPr/>
            <p:nvPr/>
          </p:nvSpPr>
          <p:spPr>
            <a:xfrm flipH="1">
              <a:off x="6726002" y="2224626"/>
              <a:ext cx="2131183" cy="208500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תשובה</a:t>
              </a:r>
            </a:p>
          </p:txBody>
        </p:sp>
      </p:grpSp>
      <p:sp>
        <p:nvSpPr>
          <p:cNvPr id="12" name="אליפסה 11"/>
          <p:cNvSpPr/>
          <p:nvPr/>
        </p:nvSpPr>
        <p:spPr>
          <a:xfrm>
            <a:off x="4427984" y="5733256"/>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4575338" y="5667635"/>
            <a:ext cx="569387"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solidFill>
                  <a:schemeClr val="bg1"/>
                </a:solidFill>
                <a:effectLst/>
              </a:rPr>
              <a:t>3</a:t>
            </a:r>
            <a:endParaRPr lang="he-IL" sz="54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12196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שאלות ותשובות</a:t>
            </a:r>
            <a:endParaRPr lang="he-IL" sz="4000" dirty="0"/>
          </a:p>
        </p:txBody>
      </p:sp>
      <p:grpSp>
        <p:nvGrpSpPr>
          <p:cNvPr id="4" name="Group 3"/>
          <p:cNvGrpSpPr/>
          <p:nvPr/>
        </p:nvGrpSpPr>
        <p:grpSpPr>
          <a:xfrm>
            <a:off x="455828" y="1226882"/>
            <a:ext cx="8391366" cy="761958"/>
            <a:chOff x="1139595" y="1226882"/>
            <a:chExt cx="7707598" cy="1080120"/>
          </a:xfrm>
        </p:grpSpPr>
        <p:sp>
          <p:nvSpPr>
            <p:cNvPr id="5" name="Rectangle 7"/>
            <p:cNvSpPr/>
            <p:nvPr/>
          </p:nvSpPr>
          <p:spPr>
            <a:xfrm>
              <a:off x="1269240" y="1226882"/>
              <a:ext cx="7577953" cy="1080120"/>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6" name="Rectangle 13"/>
            <p:cNvSpPr/>
            <p:nvPr/>
          </p:nvSpPr>
          <p:spPr>
            <a:xfrm>
              <a:off x="1139595" y="1226882"/>
              <a:ext cx="5535734" cy="1003470"/>
            </a:xfrm>
            <a:prstGeom prst="rect">
              <a:avLst/>
            </a:prstGeom>
          </p:spPr>
          <p:txBody>
            <a:bodyPr wrap="square">
              <a:spAutoFit/>
            </a:bodyPr>
            <a:lstStyle/>
            <a:p>
              <a:r>
                <a:rPr lang="he-IL" sz="2000" dirty="0" smtClean="0">
                  <a:solidFill>
                    <a:srgbClr val="002060"/>
                  </a:solidFill>
                </a:rPr>
                <a:t>האם מבוטח </a:t>
              </a:r>
              <a:r>
                <a:rPr lang="he-IL" sz="2000" dirty="0">
                  <a:solidFill>
                    <a:srgbClr val="002060"/>
                  </a:solidFill>
                </a:rPr>
                <a:t>בפוליסה הישנה (עד פברואר) שהחליט לעבור לפוליסה החדשה, </a:t>
              </a:r>
              <a:r>
                <a:rPr lang="he-IL" sz="2000" dirty="0" smtClean="0">
                  <a:solidFill>
                    <a:srgbClr val="002060"/>
                  </a:solidFill>
                </a:rPr>
                <a:t>יוכל </a:t>
              </a:r>
              <a:r>
                <a:rPr lang="he-IL" sz="2000" dirty="0">
                  <a:solidFill>
                    <a:srgbClr val="002060"/>
                  </a:solidFill>
                </a:rPr>
                <a:t>להתחרט ולחזור לפוליסה הישנה?</a:t>
              </a:r>
            </a:p>
          </p:txBody>
        </p:sp>
      </p:grpSp>
      <p:sp>
        <p:nvSpPr>
          <p:cNvPr id="10" name="Pentagon 10"/>
          <p:cNvSpPr/>
          <p:nvPr/>
        </p:nvSpPr>
        <p:spPr>
          <a:xfrm flipH="1">
            <a:off x="6732239" y="1220521"/>
            <a:ext cx="2124947" cy="76831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smtClean="0"/>
              <a:t>שאלה</a:t>
            </a:r>
            <a:endParaRPr lang="he-IL" sz="2400" b="1" dirty="0"/>
          </a:p>
        </p:txBody>
      </p:sp>
      <p:grpSp>
        <p:nvGrpSpPr>
          <p:cNvPr id="3" name="קבוצה 2"/>
          <p:cNvGrpSpPr/>
          <p:nvPr/>
        </p:nvGrpSpPr>
        <p:grpSpPr>
          <a:xfrm>
            <a:off x="603423" y="2224626"/>
            <a:ext cx="8259998" cy="1708429"/>
            <a:chOff x="603423" y="2224626"/>
            <a:chExt cx="8259998" cy="1708429"/>
          </a:xfrm>
        </p:grpSpPr>
        <p:grpSp>
          <p:nvGrpSpPr>
            <p:cNvPr id="7" name="Group 4"/>
            <p:cNvGrpSpPr/>
            <p:nvPr/>
          </p:nvGrpSpPr>
          <p:grpSpPr>
            <a:xfrm>
              <a:off x="603423" y="2224626"/>
              <a:ext cx="8259998" cy="1708429"/>
              <a:chOff x="1257757" y="2355398"/>
              <a:chExt cx="7627455" cy="1126016"/>
            </a:xfrm>
          </p:grpSpPr>
          <p:sp>
            <p:nvSpPr>
              <p:cNvPr id="8" name="Rectangle 8"/>
              <p:cNvSpPr/>
              <p:nvPr/>
            </p:nvSpPr>
            <p:spPr>
              <a:xfrm>
                <a:off x="1257757" y="2355398"/>
                <a:ext cx="7627455" cy="1080120"/>
              </a:xfrm>
              <a:prstGeom prst="rect">
                <a:avLst/>
              </a:prstGeom>
              <a:solidFill>
                <a:srgbClr val="FFE3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9" name="Rectangle 14"/>
              <p:cNvSpPr/>
              <p:nvPr/>
            </p:nvSpPr>
            <p:spPr>
              <a:xfrm>
                <a:off x="1331765" y="2475024"/>
                <a:ext cx="5319496" cy="1006390"/>
              </a:xfrm>
              <a:prstGeom prst="rect">
                <a:avLst/>
              </a:prstGeom>
            </p:spPr>
            <p:txBody>
              <a:bodyPr wrap="square">
                <a:spAutoFit/>
              </a:bodyPr>
              <a:lstStyle/>
              <a:p>
                <a:r>
                  <a:rPr lang="he-IL" sz="2000" dirty="0" smtClean="0">
                    <a:solidFill>
                      <a:srgbClr val="002060"/>
                    </a:solidFill>
                  </a:rPr>
                  <a:t>מעבר מהפוליסה הישנה לחדשה, אפשרי תמיד.</a:t>
                </a:r>
              </a:p>
              <a:p>
                <a:r>
                  <a:rPr lang="he-IL" sz="2000" dirty="0" smtClean="0">
                    <a:solidFill>
                      <a:srgbClr val="002060"/>
                    </a:solidFill>
                  </a:rPr>
                  <a:t>לעומת זאת, ברגע שמבוטח עבר לפוליסה החדשה הוא לא יוכל להצטרף שוב לפוליסה הישנה מאחר והיא אינה בתוקף עוד.</a:t>
                </a:r>
                <a:endParaRPr lang="he-IL" sz="2000" dirty="0">
                  <a:solidFill>
                    <a:srgbClr val="002060"/>
                  </a:solidFill>
                </a:endParaRPr>
              </a:p>
            </p:txBody>
          </p:sp>
        </p:grpSp>
        <p:sp>
          <p:nvSpPr>
            <p:cNvPr id="11" name="Pentagon 11"/>
            <p:cNvSpPr/>
            <p:nvPr/>
          </p:nvSpPr>
          <p:spPr>
            <a:xfrm flipH="1">
              <a:off x="6726000" y="2224626"/>
              <a:ext cx="2131183" cy="163879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תשובה</a:t>
              </a:r>
            </a:p>
          </p:txBody>
        </p:sp>
      </p:grpSp>
      <p:sp>
        <p:nvSpPr>
          <p:cNvPr id="12" name="אליפסה 11"/>
          <p:cNvSpPr/>
          <p:nvPr/>
        </p:nvSpPr>
        <p:spPr>
          <a:xfrm>
            <a:off x="4427984" y="5733256"/>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4575338" y="5667635"/>
            <a:ext cx="569387"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solidFill>
                  <a:schemeClr val="bg1"/>
                </a:solidFill>
                <a:effectLst/>
              </a:rPr>
              <a:t>4</a:t>
            </a:r>
            <a:endParaRPr lang="he-IL" sz="54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216918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שאלות ותשובות</a:t>
            </a:r>
            <a:endParaRPr lang="he-IL" sz="4000" dirty="0"/>
          </a:p>
        </p:txBody>
      </p:sp>
      <p:grpSp>
        <p:nvGrpSpPr>
          <p:cNvPr id="4" name="Group 3"/>
          <p:cNvGrpSpPr/>
          <p:nvPr/>
        </p:nvGrpSpPr>
        <p:grpSpPr>
          <a:xfrm>
            <a:off x="596974" y="1226882"/>
            <a:ext cx="8250220" cy="761958"/>
            <a:chOff x="1269240" y="1226882"/>
            <a:chExt cx="7577953" cy="1080120"/>
          </a:xfrm>
        </p:grpSpPr>
        <p:sp>
          <p:nvSpPr>
            <p:cNvPr id="5" name="Rectangle 7"/>
            <p:cNvSpPr/>
            <p:nvPr/>
          </p:nvSpPr>
          <p:spPr>
            <a:xfrm>
              <a:off x="1269240" y="1226882"/>
              <a:ext cx="7577953" cy="1080120"/>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6" name="Rectangle 13"/>
            <p:cNvSpPr/>
            <p:nvPr/>
          </p:nvSpPr>
          <p:spPr>
            <a:xfrm>
              <a:off x="1269240" y="1226882"/>
              <a:ext cx="5406089" cy="1003470"/>
            </a:xfrm>
            <a:prstGeom prst="rect">
              <a:avLst/>
            </a:prstGeom>
          </p:spPr>
          <p:txBody>
            <a:bodyPr wrap="square">
              <a:spAutoFit/>
            </a:bodyPr>
            <a:lstStyle/>
            <a:p>
              <a:r>
                <a:rPr lang="he-IL" sz="2000" dirty="0" smtClean="0">
                  <a:solidFill>
                    <a:srgbClr val="002060"/>
                  </a:solidFill>
                </a:rPr>
                <a:t>האם מבוטח </a:t>
              </a:r>
              <a:r>
                <a:rPr lang="he-IL" sz="2000" dirty="0">
                  <a:solidFill>
                    <a:srgbClr val="002060"/>
                  </a:solidFill>
                </a:rPr>
                <a:t>בפוליסה </a:t>
              </a:r>
              <a:r>
                <a:rPr lang="he-IL" sz="2000" dirty="0" smtClean="0">
                  <a:solidFill>
                    <a:srgbClr val="002060"/>
                  </a:solidFill>
                </a:rPr>
                <a:t>הישנה יוכל </a:t>
              </a:r>
              <a:r>
                <a:rPr lang="he-IL" sz="2000" dirty="0">
                  <a:solidFill>
                    <a:srgbClr val="002060"/>
                  </a:solidFill>
                </a:rPr>
                <a:t>לבחור במקרה הצורך רופא שאינו בהסדר עם החברה?</a:t>
              </a:r>
            </a:p>
          </p:txBody>
        </p:sp>
      </p:grpSp>
      <p:sp>
        <p:nvSpPr>
          <p:cNvPr id="10" name="Pentagon 10"/>
          <p:cNvSpPr/>
          <p:nvPr/>
        </p:nvSpPr>
        <p:spPr>
          <a:xfrm flipH="1">
            <a:off x="6732239" y="1220521"/>
            <a:ext cx="2124947" cy="76831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smtClean="0"/>
              <a:t>שאלה</a:t>
            </a:r>
            <a:endParaRPr lang="he-IL" sz="2400" b="1" dirty="0"/>
          </a:p>
        </p:txBody>
      </p:sp>
      <p:grpSp>
        <p:nvGrpSpPr>
          <p:cNvPr id="3" name="קבוצה 2"/>
          <p:cNvGrpSpPr/>
          <p:nvPr/>
        </p:nvGrpSpPr>
        <p:grpSpPr>
          <a:xfrm>
            <a:off x="603423" y="2224626"/>
            <a:ext cx="8259998" cy="1708429"/>
            <a:chOff x="603423" y="2224626"/>
            <a:chExt cx="8259998" cy="1708429"/>
          </a:xfrm>
        </p:grpSpPr>
        <p:grpSp>
          <p:nvGrpSpPr>
            <p:cNvPr id="7" name="Group 4"/>
            <p:cNvGrpSpPr/>
            <p:nvPr/>
          </p:nvGrpSpPr>
          <p:grpSpPr>
            <a:xfrm>
              <a:off x="603423" y="2224626"/>
              <a:ext cx="8259998" cy="1708429"/>
              <a:chOff x="1257757" y="2355398"/>
              <a:chExt cx="7627455" cy="1126016"/>
            </a:xfrm>
          </p:grpSpPr>
          <p:sp>
            <p:nvSpPr>
              <p:cNvPr id="8" name="Rectangle 8"/>
              <p:cNvSpPr/>
              <p:nvPr/>
            </p:nvSpPr>
            <p:spPr>
              <a:xfrm>
                <a:off x="1257757" y="2355398"/>
                <a:ext cx="7627455" cy="1080120"/>
              </a:xfrm>
              <a:prstGeom prst="rect">
                <a:avLst/>
              </a:prstGeom>
              <a:solidFill>
                <a:srgbClr val="FFE3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9" name="Rectangle 14"/>
              <p:cNvSpPr/>
              <p:nvPr/>
            </p:nvSpPr>
            <p:spPr>
              <a:xfrm>
                <a:off x="1331765" y="2475024"/>
                <a:ext cx="5319496" cy="1006390"/>
              </a:xfrm>
              <a:prstGeom prst="rect">
                <a:avLst/>
              </a:prstGeom>
            </p:spPr>
            <p:txBody>
              <a:bodyPr wrap="square">
                <a:spAutoFit/>
              </a:bodyPr>
              <a:lstStyle/>
              <a:p>
                <a:r>
                  <a:rPr lang="he-IL" sz="2000" dirty="0" smtClean="0">
                    <a:solidFill>
                      <a:srgbClr val="002060"/>
                    </a:solidFill>
                  </a:rPr>
                  <a:t>הרפורמה אינה חלה על המבוטחים בפוליסות הישנות, בהתאם לכך לא קיימת מגבלה על בחירת רופא בפוליסות אלה </a:t>
                </a:r>
                <a:r>
                  <a:rPr lang="he-IL" dirty="0">
                    <a:solidFill>
                      <a:srgbClr val="002060"/>
                    </a:solidFill>
                  </a:rPr>
                  <a:t>(היקף הכיסוי למנתח שאינו בהסדר הינו בהתאם לתנאי הכיסוי).</a:t>
                </a:r>
              </a:p>
            </p:txBody>
          </p:sp>
        </p:grpSp>
        <p:sp>
          <p:nvSpPr>
            <p:cNvPr id="11" name="Pentagon 11"/>
            <p:cNvSpPr/>
            <p:nvPr/>
          </p:nvSpPr>
          <p:spPr>
            <a:xfrm flipH="1">
              <a:off x="6726000" y="2224626"/>
              <a:ext cx="2131183" cy="163879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תשובה</a:t>
              </a:r>
            </a:p>
          </p:txBody>
        </p:sp>
      </p:grpSp>
      <p:sp>
        <p:nvSpPr>
          <p:cNvPr id="12" name="אליפסה 11"/>
          <p:cNvSpPr/>
          <p:nvPr/>
        </p:nvSpPr>
        <p:spPr>
          <a:xfrm>
            <a:off x="4427984" y="5733256"/>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4575338" y="5667635"/>
            <a:ext cx="569387"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solidFill>
                  <a:schemeClr val="bg1"/>
                </a:solidFill>
                <a:effectLst/>
              </a:rPr>
              <a:t>5</a:t>
            </a:r>
            <a:endParaRPr lang="he-IL" sz="54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35863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שאלות ותשובות</a:t>
            </a:r>
            <a:endParaRPr lang="he-IL" sz="4000" dirty="0"/>
          </a:p>
        </p:txBody>
      </p:sp>
      <p:grpSp>
        <p:nvGrpSpPr>
          <p:cNvPr id="4" name="Group 3"/>
          <p:cNvGrpSpPr/>
          <p:nvPr/>
        </p:nvGrpSpPr>
        <p:grpSpPr>
          <a:xfrm>
            <a:off x="596974" y="1226882"/>
            <a:ext cx="8250220" cy="761958"/>
            <a:chOff x="1269240" y="1226882"/>
            <a:chExt cx="7577953" cy="1080120"/>
          </a:xfrm>
        </p:grpSpPr>
        <p:sp>
          <p:nvSpPr>
            <p:cNvPr id="5" name="Rectangle 7"/>
            <p:cNvSpPr/>
            <p:nvPr/>
          </p:nvSpPr>
          <p:spPr>
            <a:xfrm>
              <a:off x="1269240" y="1226882"/>
              <a:ext cx="7577953" cy="1080120"/>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6" name="Rectangle 13"/>
            <p:cNvSpPr/>
            <p:nvPr/>
          </p:nvSpPr>
          <p:spPr>
            <a:xfrm>
              <a:off x="1269240" y="1226882"/>
              <a:ext cx="5406089" cy="1003470"/>
            </a:xfrm>
            <a:prstGeom prst="rect">
              <a:avLst/>
            </a:prstGeom>
          </p:spPr>
          <p:txBody>
            <a:bodyPr wrap="square">
              <a:spAutoFit/>
            </a:bodyPr>
            <a:lstStyle/>
            <a:p>
              <a:r>
                <a:rPr lang="he-IL" sz="2000" dirty="0" smtClean="0">
                  <a:solidFill>
                    <a:srgbClr val="002060"/>
                  </a:solidFill>
                </a:rPr>
                <a:t>האם </a:t>
              </a:r>
              <a:r>
                <a:rPr lang="he-IL" sz="2000" dirty="0">
                  <a:solidFill>
                    <a:srgbClr val="002060"/>
                  </a:solidFill>
                </a:rPr>
                <a:t>אפשר לבטל או להחליף כיסוי מסוים </a:t>
              </a:r>
              <a:r>
                <a:rPr lang="he-IL" sz="2000" dirty="0" smtClean="0">
                  <a:solidFill>
                    <a:srgbClr val="002060"/>
                  </a:solidFill>
                </a:rPr>
                <a:t>מתוך חבילה בפוליסה </a:t>
              </a:r>
              <a:r>
                <a:rPr lang="he-IL" sz="2000" dirty="0">
                  <a:solidFill>
                    <a:srgbClr val="002060"/>
                  </a:solidFill>
                </a:rPr>
                <a:t>הישנה </a:t>
              </a:r>
              <a:r>
                <a:rPr lang="he-IL" sz="2000" dirty="0" smtClean="0">
                  <a:solidFill>
                    <a:srgbClr val="002060"/>
                  </a:solidFill>
                </a:rPr>
                <a:t>כמו </a:t>
              </a:r>
              <a:r>
                <a:rPr lang="he-IL" sz="2000" dirty="0">
                  <a:solidFill>
                    <a:srgbClr val="002060"/>
                  </a:solidFill>
                </a:rPr>
                <a:t>בפוליסה החדשה?</a:t>
              </a:r>
            </a:p>
          </p:txBody>
        </p:sp>
      </p:grpSp>
      <p:sp>
        <p:nvSpPr>
          <p:cNvPr id="10" name="Pentagon 10"/>
          <p:cNvSpPr/>
          <p:nvPr/>
        </p:nvSpPr>
        <p:spPr>
          <a:xfrm flipH="1">
            <a:off x="6732239" y="1220521"/>
            <a:ext cx="2124947" cy="76831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smtClean="0"/>
              <a:t>שאלה</a:t>
            </a:r>
            <a:endParaRPr lang="he-IL" sz="2400" b="1" dirty="0"/>
          </a:p>
        </p:txBody>
      </p:sp>
      <p:grpSp>
        <p:nvGrpSpPr>
          <p:cNvPr id="3" name="קבוצה 2"/>
          <p:cNvGrpSpPr/>
          <p:nvPr/>
        </p:nvGrpSpPr>
        <p:grpSpPr>
          <a:xfrm>
            <a:off x="603423" y="2224626"/>
            <a:ext cx="8259998" cy="1420399"/>
            <a:chOff x="603423" y="2224626"/>
            <a:chExt cx="8259998" cy="1420399"/>
          </a:xfrm>
        </p:grpSpPr>
        <p:grpSp>
          <p:nvGrpSpPr>
            <p:cNvPr id="7" name="Group 4"/>
            <p:cNvGrpSpPr/>
            <p:nvPr/>
          </p:nvGrpSpPr>
          <p:grpSpPr>
            <a:xfrm>
              <a:off x="603423" y="2224626"/>
              <a:ext cx="8259998" cy="1420398"/>
              <a:chOff x="1257757" y="2355398"/>
              <a:chExt cx="7627455" cy="1189635"/>
            </a:xfrm>
          </p:grpSpPr>
          <p:sp>
            <p:nvSpPr>
              <p:cNvPr id="8" name="Rectangle 8"/>
              <p:cNvSpPr/>
              <p:nvPr/>
            </p:nvSpPr>
            <p:spPr>
              <a:xfrm>
                <a:off x="1257757" y="2355398"/>
                <a:ext cx="7627455" cy="1189635"/>
              </a:xfrm>
              <a:prstGeom prst="rect">
                <a:avLst/>
              </a:prstGeom>
              <a:solidFill>
                <a:srgbClr val="FFE3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9" name="Rectangle 14"/>
              <p:cNvSpPr/>
              <p:nvPr/>
            </p:nvSpPr>
            <p:spPr>
              <a:xfrm>
                <a:off x="1331765" y="2475024"/>
                <a:ext cx="5319496" cy="707239"/>
              </a:xfrm>
              <a:prstGeom prst="rect">
                <a:avLst/>
              </a:prstGeom>
            </p:spPr>
            <p:txBody>
              <a:bodyPr wrap="square">
                <a:spAutoFit/>
              </a:bodyPr>
              <a:lstStyle/>
              <a:p>
                <a:r>
                  <a:rPr lang="he-IL" sz="2000" dirty="0">
                    <a:solidFill>
                      <a:srgbClr val="002060"/>
                    </a:solidFill>
                  </a:rPr>
                  <a:t>חבילות הבריאות הישנות אינן פריקות. בהתאם לכך, לא ניתן לבחור לבטל רכיב בודד מתוכן. </a:t>
                </a:r>
                <a:r>
                  <a:rPr lang="he-IL" sz="2000" dirty="0" smtClean="0">
                    <a:solidFill>
                      <a:srgbClr val="002060"/>
                    </a:solidFill>
                  </a:rPr>
                  <a:t>לדוגמא: לא ניתן לבטל את רכיב התרופות בלבד.</a:t>
                </a:r>
                <a:endParaRPr lang="he-IL" sz="2000" dirty="0">
                  <a:solidFill>
                    <a:srgbClr val="002060"/>
                  </a:solidFill>
                </a:endParaRPr>
              </a:p>
            </p:txBody>
          </p:sp>
        </p:grpSp>
        <p:sp>
          <p:nvSpPr>
            <p:cNvPr id="11" name="Pentagon 11"/>
            <p:cNvSpPr/>
            <p:nvPr/>
          </p:nvSpPr>
          <p:spPr>
            <a:xfrm flipH="1">
              <a:off x="6725998" y="2224627"/>
              <a:ext cx="2131183" cy="142039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תשובה</a:t>
              </a:r>
            </a:p>
          </p:txBody>
        </p:sp>
      </p:grpSp>
      <p:sp>
        <p:nvSpPr>
          <p:cNvPr id="12" name="אליפסה 11"/>
          <p:cNvSpPr/>
          <p:nvPr/>
        </p:nvSpPr>
        <p:spPr>
          <a:xfrm>
            <a:off x="4427984" y="5733256"/>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4575338" y="5667635"/>
            <a:ext cx="569387"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solidFill>
                  <a:schemeClr val="bg1"/>
                </a:solidFill>
                <a:effectLst/>
              </a:rPr>
              <a:t>6</a:t>
            </a:r>
            <a:endParaRPr lang="he-IL" sz="54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35306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שאלות ותשובות</a:t>
            </a:r>
            <a:endParaRPr lang="he-IL" sz="4000" dirty="0"/>
          </a:p>
        </p:txBody>
      </p:sp>
      <p:grpSp>
        <p:nvGrpSpPr>
          <p:cNvPr id="4" name="Group 3"/>
          <p:cNvGrpSpPr/>
          <p:nvPr/>
        </p:nvGrpSpPr>
        <p:grpSpPr>
          <a:xfrm>
            <a:off x="558527" y="1226882"/>
            <a:ext cx="8288667" cy="761958"/>
            <a:chOff x="1233926" y="1226882"/>
            <a:chExt cx="7613267" cy="1080120"/>
          </a:xfrm>
        </p:grpSpPr>
        <p:sp>
          <p:nvSpPr>
            <p:cNvPr id="5" name="Rectangle 7"/>
            <p:cNvSpPr/>
            <p:nvPr/>
          </p:nvSpPr>
          <p:spPr>
            <a:xfrm>
              <a:off x="1269240" y="1226882"/>
              <a:ext cx="7577953" cy="1080120"/>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6" name="Rectangle 13"/>
            <p:cNvSpPr/>
            <p:nvPr/>
          </p:nvSpPr>
          <p:spPr>
            <a:xfrm>
              <a:off x="1233926" y="1478843"/>
              <a:ext cx="5406089" cy="567179"/>
            </a:xfrm>
            <a:prstGeom prst="rect">
              <a:avLst/>
            </a:prstGeom>
          </p:spPr>
          <p:txBody>
            <a:bodyPr wrap="square">
              <a:spAutoFit/>
            </a:bodyPr>
            <a:lstStyle/>
            <a:p>
              <a:r>
                <a:rPr lang="he-IL" sz="2000" dirty="0">
                  <a:solidFill>
                    <a:srgbClr val="002060"/>
                  </a:solidFill>
                </a:rPr>
                <a:t>האם הרפורמה חלה על פוליסות </a:t>
              </a:r>
              <a:r>
                <a:rPr lang="he-IL" sz="2000" dirty="0" smtClean="0">
                  <a:solidFill>
                    <a:srgbClr val="002060"/>
                  </a:solidFill>
                </a:rPr>
                <a:t>קבוצתיות?</a:t>
              </a:r>
              <a:endParaRPr lang="he-IL" sz="2000" dirty="0">
                <a:solidFill>
                  <a:srgbClr val="002060"/>
                </a:solidFill>
              </a:endParaRPr>
            </a:p>
          </p:txBody>
        </p:sp>
      </p:grpSp>
      <p:sp>
        <p:nvSpPr>
          <p:cNvPr id="10" name="Pentagon 10"/>
          <p:cNvSpPr/>
          <p:nvPr/>
        </p:nvSpPr>
        <p:spPr>
          <a:xfrm flipH="1">
            <a:off x="6732239" y="1220521"/>
            <a:ext cx="2124947" cy="76831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smtClean="0"/>
              <a:t>שאלה</a:t>
            </a:r>
            <a:endParaRPr lang="he-IL" sz="2400" b="1" dirty="0"/>
          </a:p>
        </p:txBody>
      </p:sp>
      <p:grpSp>
        <p:nvGrpSpPr>
          <p:cNvPr id="3" name="קבוצה 2"/>
          <p:cNvGrpSpPr/>
          <p:nvPr/>
        </p:nvGrpSpPr>
        <p:grpSpPr>
          <a:xfrm>
            <a:off x="603423" y="2224625"/>
            <a:ext cx="8259998" cy="2932565"/>
            <a:chOff x="603423" y="2224625"/>
            <a:chExt cx="8259998" cy="2932565"/>
          </a:xfrm>
        </p:grpSpPr>
        <p:grpSp>
          <p:nvGrpSpPr>
            <p:cNvPr id="7" name="Group 4"/>
            <p:cNvGrpSpPr/>
            <p:nvPr/>
          </p:nvGrpSpPr>
          <p:grpSpPr>
            <a:xfrm>
              <a:off x="603423" y="2224625"/>
              <a:ext cx="8259998" cy="2932565"/>
              <a:chOff x="1257757" y="2355397"/>
              <a:chExt cx="7627455" cy="1473128"/>
            </a:xfrm>
          </p:grpSpPr>
          <p:sp>
            <p:nvSpPr>
              <p:cNvPr id="8" name="Rectangle 8"/>
              <p:cNvSpPr/>
              <p:nvPr/>
            </p:nvSpPr>
            <p:spPr>
              <a:xfrm>
                <a:off x="1257757" y="2355397"/>
                <a:ext cx="7627455" cy="1473128"/>
              </a:xfrm>
              <a:prstGeom prst="rect">
                <a:avLst/>
              </a:prstGeom>
              <a:solidFill>
                <a:srgbClr val="FFE3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9" name="Rectangle 14"/>
              <p:cNvSpPr/>
              <p:nvPr/>
            </p:nvSpPr>
            <p:spPr>
              <a:xfrm>
                <a:off x="1331765" y="2475024"/>
                <a:ext cx="5319496" cy="1283236"/>
              </a:xfrm>
              <a:prstGeom prst="rect">
                <a:avLst/>
              </a:prstGeom>
            </p:spPr>
            <p:txBody>
              <a:bodyPr wrap="square">
                <a:spAutoFit/>
              </a:bodyPr>
              <a:lstStyle/>
              <a:p>
                <a:r>
                  <a:rPr lang="he-IL" sz="2000" dirty="0" smtClean="0">
                    <a:solidFill>
                      <a:srgbClr val="002060"/>
                    </a:solidFill>
                  </a:rPr>
                  <a:t>הרפורמה הנוגעת לעדכון תעריפי וכיסויי הביטוח אחת לשנתיים חלה על פוליסות ביטוח בריאות פרט בלבד.</a:t>
                </a:r>
              </a:p>
              <a:p>
                <a:endParaRPr lang="he-IL" sz="2000" dirty="0" smtClean="0">
                  <a:solidFill>
                    <a:srgbClr val="002060"/>
                  </a:solidFill>
                </a:endParaRPr>
              </a:p>
              <a:p>
                <a:r>
                  <a:rPr lang="he-IL" sz="2000" dirty="0">
                    <a:solidFill>
                      <a:srgbClr val="002060"/>
                    </a:solidFill>
                  </a:rPr>
                  <a:t>התקנות בנושא הכיסוי האחיד בניתוחים, והוראות חוק ההסדרים בנושא רופאים שבהסדר והשתתפות עצמית בניתוחים (לכשיפורסמו הוראות בנושא) יחולו גם על פוליסות קבוצתיות חדשות ועל פוליסות קבוצתיות קיימות במועד החידוש הקרוב של כל פוליסה.</a:t>
                </a:r>
              </a:p>
            </p:txBody>
          </p:sp>
        </p:grpSp>
        <p:sp>
          <p:nvSpPr>
            <p:cNvPr id="11" name="Pentagon 11"/>
            <p:cNvSpPr/>
            <p:nvPr/>
          </p:nvSpPr>
          <p:spPr>
            <a:xfrm flipH="1">
              <a:off x="6725996" y="2224626"/>
              <a:ext cx="2131183" cy="293256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תשובה</a:t>
              </a:r>
            </a:p>
          </p:txBody>
        </p:sp>
      </p:grpSp>
      <p:sp>
        <p:nvSpPr>
          <p:cNvPr id="12" name="אליפסה 11"/>
          <p:cNvSpPr/>
          <p:nvPr/>
        </p:nvSpPr>
        <p:spPr>
          <a:xfrm>
            <a:off x="4427984" y="5733256"/>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4575338" y="5667635"/>
            <a:ext cx="569387"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solidFill>
                  <a:schemeClr val="bg1"/>
                </a:solidFill>
                <a:effectLst/>
              </a:rPr>
              <a:t>7</a:t>
            </a:r>
            <a:endParaRPr lang="he-IL" sz="54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424263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smtClean="0">
                <a:latin typeface="ProtocolHarel" pitchFamily="2" charset="-79"/>
                <a:cs typeface="ProtocolHarel" pitchFamily="2" charset="-79"/>
              </a:rPr>
              <a:t>שאלות ותשובות</a:t>
            </a:r>
            <a:endParaRPr lang="he-IL" sz="4000" dirty="0"/>
          </a:p>
        </p:txBody>
      </p:sp>
      <p:grpSp>
        <p:nvGrpSpPr>
          <p:cNvPr id="4" name="Group 3"/>
          <p:cNvGrpSpPr/>
          <p:nvPr/>
        </p:nvGrpSpPr>
        <p:grpSpPr>
          <a:xfrm>
            <a:off x="558527" y="1226882"/>
            <a:ext cx="8288667" cy="761958"/>
            <a:chOff x="1233926" y="1226882"/>
            <a:chExt cx="7613267" cy="1080120"/>
          </a:xfrm>
        </p:grpSpPr>
        <p:sp>
          <p:nvSpPr>
            <p:cNvPr id="5" name="Rectangle 7"/>
            <p:cNvSpPr/>
            <p:nvPr/>
          </p:nvSpPr>
          <p:spPr>
            <a:xfrm>
              <a:off x="1269240" y="1226882"/>
              <a:ext cx="7577953" cy="1080120"/>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6" name="Rectangle 13"/>
            <p:cNvSpPr/>
            <p:nvPr/>
          </p:nvSpPr>
          <p:spPr>
            <a:xfrm>
              <a:off x="1233926" y="1478843"/>
              <a:ext cx="5406089" cy="567179"/>
            </a:xfrm>
            <a:prstGeom prst="rect">
              <a:avLst/>
            </a:prstGeom>
          </p:spPr>
          <p:txBody>
            <a:bodyPr wrap="square">
              <a:spAutoFit/>
            </a:bodyPr>
            <a:lstStyle/>
            <a:p>
              <a:r>
                <a:rPr lang="he-IL" sz="2000" dirty="0">
                  <a:solidFill>
                    <a:srgbClr val="002060"/>
                  </a:solidFill>
                </a:rPr>
                <a:t>על מה </a:t>
              </a:r>
              <a:r>
                <a:rPr lang="he-IL" sz="2000" dirty="0" smtClean="0">
                  <a:solidFill>
                    <a:srgbClr val="002060"/>
                  </a:solidFill>
                </a:rPr>
                <a:t>חלה הפוליסה האחידה</a:t>
              </a:r>
              <a:r>
                <a:rPr lang="he-IL" sz="2000" dirty="0">
                  <a:solidFill>
                    <a:srgbClr val="002060"/>
                  </a:solidFill>
                </a:rPr>
                <a:t>? </a:t>
              </a:r>
            </a:p>
          </p:txBody>
        </p:sp>
      </p:grpSp>
      <p:sp>
        <p:nvSpPr>
          <p:cNvPr id="10" name="Pentagon 10"/>
          <p:cNvSpPr/>
          <p:nvPr/>
        </p:nvSpPr>
        <p:spPr>
          <a:xfrm flipH="1">
            <a:off x="6732239" y="1220521"/>
            <a:ext cx="2124947" cy="76831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smtClean="0"/>
              <a:t>שאלה</a:t>
            </a:r>
            <a:endParaRPr lang="he-IL" sz="2400" b="1" dirty="0"/>
          </a:p>
        </p:txBody>
      </p:sp>
      <p:grpSp>
        <p:nvGrpSpPr>
          <p:cNvPr id="3" name="קבוצה 2"/>
          <p:cNvGrpSpPr/>
          <p:nvPr/>
        </p:nvGrpSpPr>
        <p:grpSpPr>
          <a:xfrm>
            <a:off x="603423" y="2224625"/>
            <a:ext cx="8259998" cy="2212487"/>
            <a:chOff x="603423" y="2224625"/>
            <a:chExt cx="8259998" cy="2212487"/>
          </a:xfrm>
        </p:grpSpPr>
        <p:grpSp>
          <p:nvGrpSpPr>
            <p:cNvPr id="7" name="Group 4"/>
            <p:cNvGrpSpPr/>
            <p:nvPr/>
          </p:nvGrpSpPr>
          <p:grpSpPr>
            <a:xfrm>
              <a:off x="603423" y="2224625"/>
              <a:ext cx="8259998" cy="2212487"/>
              <a:chOff x="1257757" y="2355398"/>
              <a:chExt cx="7627455" cy="1255494"/>
            </a:xfrm>
          </p:grpSpPr>
          <p:sp>
            <p:nvSpPr>
              <p:cNvPr id="8" name="Rectangle 8"/>
              <p:cNvSpPr/>
              <p:nvPr/>
            </p:nvSpPr>
            <p:spPr>
              <a:xfrm>
                <a:off x="1257757" y="2355398"/>
                <a:ext cx="7627455" cy="1189635"/>
              </a:xfrm>
              <a:prstGeom prst="rect">
                <a:avLst/>
              </a:prstGeom>
              <a:solidFill>
                <a:srgbClr val="FFE3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9" name="Rectangle 14"/>
              <p:cNvSpPr/>
              <p:nvPr/>
            </p:nvSpPr>
            <p:spPr>
              <a:xfrm>
                <a:off x="1331765" y="2475024"/>
                <a:ext cx="5319496" cy="1135868"/>
              </a:xfrm>
              <a:prstGeom prst="rect">
                <a:avLst/>
              </a:prstGeom>
            </p:spPr>
            <p:txBody>
              <a:bodyPr wrap="square">
                <a:spAutoFit/>
              </a:bodyPr>
              <a:lstStyle/>
              <a:p>
                <a:r>
                  <a:rPr lang="he-IL" sz="2000" dirty="0" smtClean="0">
                    <a:solidFill>
                      <a:srgbClr val="002060"/>
                    </a:solidFill>
                  </a:rPr>
                  <a:t>הפוליסה האחידה שקבע האוצר חלה על כיסוי ניתוחים בישראל בלבד. </a:t>
                </a:r>
              </a:p>
              <a:p>
                <a:r>
                  <a:rPr lang="he-IL" sz="2000" dirty="0">
                    <a:solidFill>
                      <a:srgbClr val="002060"/>
                    </a:solidFill>
                  </a:rPr>
                  <a:t>במסגרת התקנות שפורסמו, נקבעו תנאים אחידים לכיסוי לניתוחים בארץ, כגון: </a:t>
                </a:r>
                <a:r>
                  <a:rPr lang="he-IL" sz="2000" dirty="0" smtClean="0">
                    <a:solidFill>
                      <a:srgbClr val="002060"/>
                    </a:solidFill>
                  </a:rPr>
                  <a:t>הגדרת ניתוח, התייעצויות אגב ניתוח, חריגים לכיסוי וכדומה.</a:t>
                </a:r>
                <a:endParaRPr lang="he-IL" sz="2000" dirty="0">
                  <a:solidFill>
                    <a:srgbClr val="002060"/>
                  </a:solidFill>
                </a:endParaRPr>
              </a:p>
            </p:txBody>
          </p:sp>
        </p:grpSp>
        <p:sp>
          <p:nvSpPr>
            <p:cNvPr id="11" name="Pentagon 11"/>
            <p:cNvSpPr/>
            <p:nvPr/>
          </p:nvSpPr>
          <p:spPr>
            <a:xfrm flipH="1">
              <a:off x="6725996" y="2224626"/>
              <a:ext cx="2131183" cy="209642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תשובה</a:t>
              </a:r>
            </a:p>
          </p:txBody>
        </p:sp>
      </p:grpSp>
      <p:sp>
        <p:nvSpPr>
          <p:cNvPr id="12" name="אליפסה 11"/>
          <p:cNvSpPr/>
          <p:nvPr/>
        </p:nvSpPr>
        <p:spPr>
          <a:xfrm>
            <a:off x="4427984" y="5733256"/>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4575338" y="5667635"/>
            <a:ext cx="569387"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solidFill>
                  <a:schemeClr val="bg1"/>
                </a:solidFill>
                <a:effectLst/>
              </a:rPr>
              <a:t>8</a:t>
            </a:r>
            <a:endParaRPr lang="he-IL" sz="54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38386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השתלות וטיפולים מיוחדים בחו"ל</a:t>
            </a:r>
            <a:endParaRPr lang="he-IL" dirty="0"/>
          </a:p>
        </p:txBody>
      </p:sp>
      <p:sp>
        <p:nvSpPr>
          <p:cNvPr id="3" name="מציין מיקום תוכן 2"/>
          <p:cNvSpPr>
            <a:spLocks noGrp="1"/>
          </p:cNvSpPr>
          <p:nvPr>
            <p:ph idx="1"/>
          </p:nvPr>
        </p:nvSpPr>
        <p:spPr/>
        <p:txBody>
          <a:bodyPr/>
          <a:lstStyle/>
          <a:p>
            <a:pPr marL="0" indent="0">
              <a:buNone/>
            </a:pPr>
            <a:endParaRPr lang="he-IL" dirty="0" smtClean="0">
              <a:solidFill>
                <a:srgbClr val="002060"/>
              </a:solidFill>
            </a:endParaRPr>
          </a:p>
          <a:p>
            <a:r>
              <a:rPr lang="he-IL" dirty="0" smtClean="0">
                <a:solidFill>
                  <a:srgbClr val="002060"/>
                </a:solidFill>
              </a:rPr>
              <a:t>עדכון </a:t>
            </a:r>
            <a:r>
              <a:rPr lang="he-IL" dirty="0">
                <a:solidFill>
                  <a:srgbClr val="002060"/>
                </a:solidFill>
              </a:rPr>
              <a:t>נוסח תנאים לרבות הגדרת מקרה ביטוח - ביצוע ההשתלה/ הטיפול המיוחד, מתן כיסוי עבור השתלת מח עצם עצמית בחו"ל ובארץ.</a:t>
            </a:r>
            <a:endParaRPr lang="en-US" dirty="0">
              <a:solidFill>
                <a:srgbClr val="002060"/>
              </a:solidFill>
            </a:endParaRPr>
          </a:p>
          <a:p>
            <a:pPr lvl="0"/>
            <a:r>
              <a:rPr lang="he-IL" dirty="0" smtClean="0">
                <a:solidFill>
                  <a:srgbClr val="002060"/>
                </a:solidFill>
              </a:rPr>
              <a:t>הוספת </a:t>
            </a:r>
            <a:r>
              <a:rPr lang="he-IL" dirty="0">
                <a:solidFill>
                  <a:srgbClr val="002060"/>
                </a:solidFill>
              </a:rPr>
              <a:t>גמלת החלמה למקרה של השתלת מח עצם עצמית. </a:t>
            </a:r>
            <a:endParaRPr lang="en-US" dirty="0">
              <a:solidFill>
                <a:srgbClr val="002060"/>
              </a:solidFill>
            </a:endParaRPr>
          </a:p>
          <a:p>
            <a:pPr lvl="0"/>
            <a:r>
              <a:rPr lang="he-IL" dirty="0">
                <a:solidFill>
                  <a:srgbClr val="002060"/>
                </a:solidFill>
              </a:rPr>
              <a:t>הוספת כיסוי של טיפולי דיאליזה עד תקרה. </a:t>
            </a:r>
            <a:endParaRPr lang="en-US" dirty="0">
              <a:solidFill>
                <a:srgbClr val="002060"/>
              </a:solidFill>
            </a:endParaRPr>
          </a:p>
          <a:p>
            <a:pPr lvl="0"/>
            <a:r>
              <a:rPr lang="he-IL" dirty="0">
                <a:solidFill>
                  <a:srgbClr val="002060"/>
                </a:solidFill>
              </a:rPr>
              <a:t>הבאת מומחה </a:t>
            </a:r>
            <a:r>
              <a:rPr lang="he-IL" dirty="0" smtClean="0">
                <a:solidFill>
                  <a:srgbClr val="002060"/>
                </a:solidFill>
              </a:rPr>
              <a:t>לישראל - </a:t>
            </a:r>
            <a:r>
              <a:rPr lang="he-IL" dirty="0">
                <a:solidFill>
                  <a:srgbClr val="002060"/>
                </a:solidFill>
              </a:rPr>
              <a:t>ביטול תקרה.</a:t>
            </a:r>
            <a:endParaRPr lang="en-US" dirty="0">
              <a:solidFill>
                <a:srgbClr val="002060"/>
              </a:solidFill>
            </a:endParaRPr>
          </a:p>
          <a:p>
            <a:pPr lvl="0"/>
            <a:r>
              <a:rPr lang="he-IL" dirty="0" smtClean="0">
                <a:solidFill>
                  <a:srgbClr val="002060"/>
                </a:solidFill>
              </a:rPr>
              <a:t>הקטנת </a:t>
            </a:r>
            <a:r>
              <a:rPr lang="he-IL" dirty="0">
                <a:solidFill>
                  <a:srgbClr val="002060"/>
                </a:solidFill>
              </a:rPr>
              <a:t>תקרת סכום השתתפות עצמית בטיפול בחו"ל ללא מעורבות המבטח.</a:t>
            </a:r>
            <a:endParaRPr lang="en-US" dirty="0">
              <a:solidFill>
                <a:srgbClr val="002060"/>
              </a:solidFill>
            </a:endParaRPr>
          </a:p>
          <a:p>
            <a:pPr marL="0" indent="0">
              <a:buNone/>
            </a:pPr>
            <a:endParaRPr lang="he-IL" dirty="0"/>
          </a:p>
        </p:txBody>
      </p:sp>
      <p:sp>
        <p:nvSpPr>
          <p:cNvPr id="4" name="לחצן פעולה: בית 3">
            <a:hlinkClick r:id="rId2" action="ppaction://hlinksldjump" highlightClick="1"/>
          </p:cNvPr>
          <p:cNvSpPr/>
          <p:nvPr/>
        </p:nvSpPr>
        <p:spPr>
          <a:xfrm>
            <a:off x="755576" y="5805264"/>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81631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dirty="0" smtClean="0"/>
              <a:t/>
            </a:r>
            <a:br>
              <a:rPr lang="he-IL" dirty="0" smtClean="0"/>
            </a:br>
            <a:r>
              <a:rPr lang="he-IL" dirty="0" smtClean="0"/>
              <a:t>ניתוחים </a:t>
            </a:r>
            <a:r>
              <a:rPr lang="he-IL" dirty="0"/>
              <a:t>ומחליפי ניתוח בישראל – כיסוי אחיד</a:t>
            </a:r>
            <a:br>
              <a:rPr lang="he-IL" dirty="0"/>
            </a:br>
            <a:endParaRPr lang="he-IL" dirty="0"/>
          </a:p>
        </p:txBody>
      </p:sp>
      <p:sp>
        <p:nvSpPr>
          <p:cNvPr id="3" name="מציין מיקום תוכן 2"/>
          <p:cNvSpPr>
            <a:spLocks noGrp="1"/>
          </p:cNvSpPr>
          <p:nvPr>
            <p:ph idx="1"/>
          </p:nvPr>
        </p:nvSpPr>
        <p:spPr/>
        <p:txBody>
          <a:bodyPr/>
          <a:lstStyle/>
          <a:p>
            <a:pPr lvl="0"/>
            <a:r>
              <a:rPr lang="he-IL" dirty="0">
                <a:solidFill>
                  <a:srgbClr val="002060"/>
                </a:solidFill>
              </a:rPr>
              <a:t>כיסוי בגין ניתוחים פרטיים בארץ, טיפולים מחליפי ניתוח </a:t>
            </a:r>
            <a:r>
              <a:rPr lang="he-IL" dirty="0" smtClean="0">
                <a:solidFill>
                  <a:srgbClr val="002060"/>
                </a:solidFill>
              </a:rPr>
              <a:t>ו-3 </a:t>
            </a:r>
            <a:r>
              <a:rPr lang="he-IL" dirty="0">
                <a:solidFill>
                  <a:srgbClr val="002060"/>
                </a:solidFill>
              </a:rPr>
              <a:t>התייעצויות אגב ניתוח. </a:t>
            </a:r>
            <a:endParaRPr lang="en-US" dirty="0">
              <a:solidFill>
                <a:srgbClr val="002060"/>
              </a:solidFill>
            </a:endParaRPr>
          </a:p>
          <a:p>
            <a:pPr lvl="0"/>
            <a:r>
              <a:rPr lang="he-IL" dirty="0">
                <a:solidFill>
                  <a:srgbClr val="002060"/>
                </a:solidFill>
              </a:rPr>
              <a:t>הכיסוי </a:t>
            </a:r>
            <a:r>
              <a:rPr lang="he-IL" dirty="0" smtClean="0">
                <a:solidFill>
                  <a:srgbClr val="002060"/>
                </a:solidFill>
              </a:rPr>
              <a:t>הינו </a:t>
            </a:r>
            <a:r>
              <a:rPr lang="he-IL" dirty="0">
                <a:solidFill>
                  <a:srgbClr val="002060"/>
                </a:solidFill>
              </a:rPr>
              <a:t>למקרה של ביצוע ניתוח, לרבות ניתוח מניעתי. </a:t>
            </a:r>
            <a:endParaRPr lang="en-US" dirty="0">
              <a:solidFill>
                <a:srgbClr val="002060"/>
              </a:solidFill>
            </a:endParaRPr>
          </a:p>
          <a:p>
            <a:pPr lvl="0"/>
            <a:r>
              <a:rPr lang="he-IL" dirty="0">
                <a:solidFill>
                  <a:srgbClr val="002060"/>
                </a:solidFill>
              </a:rPr>
              <a:t>כיסוי בגין אביזר מושתל – ללא תקרה. </a:t>
            </a:r>
            <a:endParaRPr lang="en-US" dirty="0">
              <a:solidFill>
                <a:srgbClr val="002060"/>
              </a:solidFill>
            </a:endParaRPr>
          </a:p>
          <a:p>
            <a:pPr lvl="0"/>
            <a:r>
              <a:rPr lang="he-IL" dirty="0">
                <a:solidFill>
                  <a:srgbClr val="002060"/>
                </a:solidFill>
              </a:rPr>
              <a:t>כיסוי מלוא הוצאות הניתוח. במקרה של ספק שלא בהסדר, עד התקרה הנקובה באתר החברה. </a:t>
            </a:r>
            <a:endParaRPr lang="en-US" dirty="0">
              <a:solidFill>
                <a:srgbClr val="002060"/>
              </a:solidFill>
            </a:endParaRPr>
          </a:p>
          <a:p>
            <a:pPr lvl="0"/>
            <a:r>
              <a:rPr lang="he-IL" dirty="0">
                <a:solidFill>
                  <a:srgbClr val="002060"/>
                </a:solidFill>
              </a:rPr>
              <a:t>בוטל הכיסוי בגין מוות ואי כושר עבודה עקב ניתוח. </a:t>
            </a:r>
            <a:endParaRPr lang="en-US" dirty="0">
              <a:solidFill>
                <a:srgbClr val="002060"/>
              </a:solidFill>
            </a:endParaRPr>
          </a:p>
          <a:p>
            <a:pPr lvl="0"/>
            <a:r>
              <a:rPr lang="he-IL" dirty="0">
                <a:solidFill>
                  <a:srgbClr val="002060"/>
                </a:solidFill>
              </a:rPr>
              <a:t>חריגים </a:t>
            </a:r>
            <a:r>
              <a:rPr lang="he-IL" dirty="0" smtClean="0">
                <a:solidFill>
                  <a:srgbClr val="002060"/>
                </a:solidFill>
              </a:rPr>
              <a:t>עודכנו, </a:t>
            </a:r>
            <a:r>
              <a:rPr lang="he-IL" dirty="0">
                <a:solidFill>
                  <a:srgbClr val="002060"/>
                </a:solidFill>
              </a:rPr>
              <a:t>ולא יכללו בין היתר את ההחרגות הבאות: מחלות נפש, התאבדות, אלכוהוליזם/ סמים, ספורט מקצועני/חובבני, איידס, סיבוכי היריון ו/או לידה, מום </a:t>
            </a:r>
            <a:r>
              <a:rPr lang="he-IL" dirty="0" smtClean="0">
                <a:solidFill>
                  <a:srgbClr val="002060"/>
                </a:solidFill>
              </a:rPr>
              <a:t>מולד.</a:t>
            </a:r>
            <a:endParaRPr lang="en-US" dirty="0">
              <a:solidFill>
                <a:srgbClr val="002060"/>
              </a:solidFill>
            </a:endParaRPr>
          </a:p>
          <a:p>
            <a:pPr marL="0" indent="0">
              <a:buNone/>
            </a:pPr>
            <a:endParaRPr lang="he-IL" dirty="0"/>
          </a:p>
        </p:txBody>
      </p:sp>
      <p:sp>
        <p:nvSpPr>
          <p:cNvPr id="4" name="לחצן פעולה: בית 3">
            <a:hlinkClick r:id="rId2" action="ppaction://hlinksldjump" highlightClick="1"/>
          </p:cNvPr>
          <p:cNvSpPr/>
          <p:nvPr/>
        </p:nvSpPr>
        <p:spPr>
          <a:xfrm>
            <a:off x="755576" y="5805264"/>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18375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ניתוחים בחו"ל</a:t>
            </a:r>
            <a:endParaRPr lang="he-IL" dirty="0"/>
          </a:p>
        </p:txBody>
      </p:sp>
      <p:sp>
        <p:nvSpPr>
          <p:cNvPr id="3" name="מציין מיקום תוכן 2"/>
          <p:cNvSpPr>
            <a:spLocks noGrp="1"/>
          </p:cNvSpPr>
          <p:nvPr>
            <p:ph idx="1"/>
          </p:nvPr>
        </p:nvSpPr>
        <p:spPr/>
        <p:txBody>
          <a:bodyPr/>
          <a:lstStyle/>
          <a:p>
            <a:pPr lvl="0"/>
            <a:r>
              <a:rPr lang="he-IL" dirty="0">
                <a:solidFill>
                  <a:srgbClr val="002060"/>
                </a:solidFill>
              </a:rPr>
              <a:t>הורחב הכיסוי להמשך מעקב רפואי </a:t>
            </a:r>
            <a:r>
              <a:rPr lang="he-IL" dirty="0" smtClean="0">
                <a:solidFill>
                  <a:srgbClr val="002060"/>
                </a:solidFill>
              </a:rPr>
              <a:t>בחו"ל.</a:t>
            </a:r>
            <a:endParaRPr lang="en-US" dirty="0">
              <a:solidFill>
                <a:srgbClr val="002060"/>
              </a:solidFill>
            </a:endParaRPr>
          </a:p>
          <a:p>
            <a:pPr lvl="0"/>
            <a:r>
              <a:rPr lang="he-IL" dirty="0">
                <a:solidFill>
                  <a:srgbClr val="002060"/>
                </a:solidFill>
              </a:rPr>
              <a:t>נוסף </a:t>
            </a:r>
            <a:r>
              <a:rPr lang="he-IL" dirty="0" smtClean="0">
                <a:solidFill>
                  <a:srgbClr val="002060"/>
                </a:solidFill>
              </a:rPr>
              <a:t>פיצוי </a:t>
            </a:r>
            <a:r>
              <a:rPr lang="he-IL" dirty="0">
                <a:solidFill>
                  <a:srgbClr val="002060"/>
                </a:solidFill>
              </a:rPr>
              <a:t>בגין מוות מניתוח שבוצע בחו"ל. </a:t>
            </a:r>
            <a:endParaRPr lang="en-US" dirty="0">
              <a:solidFill>
                <a:srgbClr val="002060"/>
              </a:solidFill>
            </a:endParaRPr>
          </a:p>
          <a:p>
            <a:pPr lvl="0"/>
            <a:r>
              <a:rPr lang="he-IL" dirty="0">
                <a:solidFill>
                  <a:srgbClr val="002060"/>
                </a:solidFill>
              </a:rPr>
              <a:t>כיסוי ללא תקרה למקרה של הבאת מומחה לארץ לביצוע </a:t>
            </a:r>
            <a:r>
              <a:rPr lang="he-IL" dirty="0" smtClean="0">
                <a:solidFill>
                  <a:srgbClr val="002060"/>
                </a:solidFill>
              </a:rPr>
              <a:t>הניתוח.</a:t>
            </a:r>
            <a:endParaRPr lang="en-US" dirty="0">
              <a:solidFill>
                <a:srgbClr val="002060"/>
              </a:solidFill>
            </a:endParaRPr>
          </a:p>
          <a:p>
            <a:pPr lvl="0"/>
            <a:r>
              <a:rPr lang="he-IL" dirty="0">
                <a:solidFill>
                  <a:srgbClr val="002060"/>
                </a:solidFill>
              </a:rPr>
              <a:t>הוצאות שיקום בישראל - הרחבת הכיסוי. </a:t>
            </a:r>
            <a:endParaRPr lang="en-US" dirty="0">
              <a:solidFill>
                <a:srgbClr val="002060"/>
              </a:solidFill>
            </a:endParaRPr>
          </a:p>
          <a:p>
            <a:pPr lvl="0"/>
            <a:r>
              <a:rPr lang="he-IL" dirty="0">
                <a:solidFill>
                  <a:srgbClr val="002060"/>
                </a:solidFill>
              </a:rPr>
              <a:t>הרחבת הזכאות להטסה רפואית.</a:t>
            </a:r>
            <a:endParaRPr lang="en-US" dirty="0">
              <a:solidFill>
                <a:srgbClr val="002060"/>
              </a:solidFill>
            </a:endParaRPr>
          </a:p>
          <a:p>
            <a:pPr marL="0" indent="0">
              <a:buNone/>
            </a:pPr>
            <a:endParaRPr lang="he-IL" dirty="0"/>
          </a:p>
        </p:txBody>
      </p:sp>
      <p:sp>
        <p:nvSpPr>
          <p:cNvPr id="4" name="לחצן פעולה: בית 3">
            <a:hlinkClick r:id="rId2" action="ppaction://hlinksldjump" highlightClick="1"/>
          </p:cNvPr>
          <p:cNvSpPr/>
          <p:nvPr/>
        </p:nvSpPr>
        <p:spPr>
          <a:xfrm>
            <a:off x="755576" y="5805264"/>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93330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3100" dirty="0" smtClean="0"/>
              <a:t/>
            </a:r>
            <a:br>
              <a:rPr lang="he-IL" sz="3100" dirty="0" smtClean="0"/>
            </a:br>
            <a:r>
              <a:rPr lang="he-IL" sz="3100" dirty="0" smtClean="0"/>
              <a:t>נספח </a:t>
            </a:r>
            <a:r>
              <a:rPr lang="he-IL" sz="3100" dirty="0"/>
              <a:t>שירותים אמבולטוריים וטכנולוגיות מתקדמות</a:t>
            </a:r>
            <a:r>
              <a:rPr lang="he-IL" dirty="0">
                <a:solidFill>
                  <a:srgbClr val="00B0F0"/>
                </a:solidFill>
                <a:latin typeface="ProtocolHarel" pitchFamily="2" charset="-79"/>
                <a:cs typeface="ProtocolHarel" pitchFamily="2" charset="-79"/>
              </a:rPr>
              <a:t/>
            </a:r>
            <a:br>
              <a:rPr lang="he-IL" dirty="0">
                <a:solidFill>
                  <a:srgbClr val="00B0F0"/>
                </a:solidFill>
                <a:latin typeface="ProtocolHarel" pitchFamily="2" charset="-79"/>
                <a:cs typeface="ProtocolHarel" pitchFamily="2" charset="-79"/>
              </a:rPr>
            </a:br>
            <a:endParaRPr lang="he-IL" dirty="0"/>
          </a:p>
        </p:txBody>
      </p:sp>
      <p:sp>
        <p:nvSpPr>
          <p:cNvPr id="3" name="מציין מיקום תוכן 2"/>
          <p:cNvSpPr>
            <a:spLocks noGrp="1"/>
          </p:cNvSpPr>
          <p:nvPr>
            <p:ph idx="1"/>
          </p:nvPr>
        </p:nvSpPr>
        <p:spPr/>
        <p:txBody>
          <a:bodyPr/>
          <a:lstStyle/>
          <a:p>
            <a:pPr lvl="0"/>
            <a:r>
              <a:rPr lang="he-IL" dirty="0" smtClean="0">
                <a:solidFill>
                  <a:srgbClr val="002060"/>
                </a:solidFill>
              </a:rPr>
              <a:t>הגדלת התקרה בבדיקות היריון. </a:t>
            </a:r>
            <a:endParaRPr lang="en-US" dirty="0">
              <a:solidFill>
                <a:srgbClr val="002060"/>
              </a:solidFill>
            </a:endParaRPr>
          </a:p>
          <a:p>
            <a:pPr lvl="0"/>
            <a:r>
              <a:rPr lang="he-IL" dirty="0" smtClean="0">
                <a:solidFill>
                  <a:srgbClr val="002060"/>
                </a:solidFill>
              </a:rPr>
              <a:t>הרחבת השירותים הנכללים בנספח:</a:t>
            </a:r>
          </a:p>
          <a:p>
            <a:pPr lvl="1"/>
            <a:r>
              <a:rPr lang="he-IL" dirty="0" smtClean="0">
                <a:solidFill>
                  <a:srgbClr val="002060"/>
                </a:solidFill>
              </a:rPr>
              <a:t>בדיקות סקר</a:t>
            </a:r>
            <a:endParaRPr lang="en-US" dirty="0">
              <a:solidFill>
                <a:srgbClr val="002060"/>
              </a:solidFill>
            </a:endParaRPr>
          </a:p>
          <a:p>
            <a:pPr lvl="1"/>
            <a:r>
              <a:rPr lang="he-IL" dirty="0">
                <a:solidFill>
                  <a:srgbClr val="002060"/>
                </a:solidFill>
              </a:rPr>
              <a:t>טכנולוגיות רפואיות </a:t>
            </a:r>
            <a:r>
              <a:rPr lang="he-IL" dirty="0" smtClean="0">
                <a:solidFill>
                  <a:srgbClr val="002060"/>
                </a:solidFill>
              </a:rPr>
              <a:t>לאבחון</a:t>
            </a:r>
            <a:endParaRPr lang="en-US" dirty="0">
              <a:solidFill>
                <a:srgbClr val="002060"/>
              </a:solidFill>
            </a:endParaRPr>
          </a:p>
          <a:p>
            <a:pPr lvl="1"/>
            <a:r>
              <a:rPr lang="he-IL" dirty="0">
                <a:solidFill>
                  <a:srgbClr val="002060"/>
                </a:solidFill>
              </a:rPr>
              <a:t>טיפולים במרפאות </a:t>
            </a:r>
            <a:r>
              <a:rPr lang="he-IL" dirty="0" smtClean="0">
                <a:solidFill>
                  <a:srgbClr val="002060"/>
                </a:solidFill>
              </a:rPr>
              <a:t>כאב</a:t>
            </a:r>
            <a:endParaRPr lang="en-US" dirty="0">
              <a:solidFill>
                <a:srgbClr val="002060"/>
              </a:solidFill>
            </a:endParaRPr>
          </a:p>
          <a:p>
            <a:pPr lvl="1"/>
            <a:r>
              <a:rPr lang="he-IL" dirty="0">
                <a:solidFill>
                  <a:srgbClr val="002060"/>
                </a:solidFill>
              </a:rPr>
              <a:t>בדיקת אבחון גנטי מתקדם לגילוי גנים </a:t>
            </a:r>
            <a:r>
              <a:rPr lang="he-IL" dirty="0" smtClean="0">
                <a:solidFill>
                  <a:srgbClr val="002060"/>
                </a:solidFill>
              </a:rPr>
              <a:t>סרטניים</a:t>
            </a:r>
            <a:endParaRPr lang="en-US" dirty="0">
              <a:solidFill>
                <a:srgbClr val="002060"/>
              </a:solidFill>
            </a:endParaRPr>
          </a:p>
          <a:p>
            <a:pPr lvl="1"/>
            <a:r>
              <a:rPr lang="en-US" dirty="0">
                <a:solidFill>
                  <a:srgbClr val="002060"/>
                </a:solidFill>
              </a:rPr>
              <a:t>CT </a:t>
            </a:r>
            <a:r>
              <a:rPr lang="he-IL" dirty="0">
                <a:solidFill>
                  <a:srgbClr val="002060"/>
                </a:solidFill>
              </a:rPr>
              <a:t> קרדיאלי </a:t>
            </a:r>
            <a:r>
              <a:rPr lang="he-IL" dirty="0" smtClean="0">
                <a:solidFill>
                  <a:srgbClr val="002060"/>
                </a:solidFill>
              </a:rPr>
              <a:t>מניעתי</a:t>
            </a:r>
            <a:endParaRPr lang="en-US" dirty="0">
              <a:solidFill>
                <a:srgbClr val="002060"/>
              </a:solidFill>
            </a:endParaRPr>
          </a:p>
          <a:p>
            <a:pPr lvl="1"/>
            <a:r>
              <a:rPr lang="he-IL" dirty="0">
                <a:solidFill>
                  <a:srgbClr val="002060"/>
                </a:solidFill>
              </a:rPr>
              <a:t>הראיית איברים פנימיים באמצעות </a:t>
            </a:r>
            <a:r>
              <a:rPr lang="he-IL" dirty="0" smtClean="0">
                <a:solidFill>
                  <a:srgbClr val="002060"/>
                </a:solidFill>
              </a:rPr>
              <a:t>קפסולה</a:t>
            </a:r>
            <a:endParaRPr lang="en-US" dirty="0">
              <a:solidFill>
                <a:srgbClr val="002060"/>
              </a:solidFill>
            </a:endParaRPr>
          </a:p>
          <a:p>
            <a:pPr marL="0" indent="0">
              <a:buNone/>
            </a:pPr>
            <a:endParaRPr lang="he-IL" dirty="0"/>
          </a:p>
        </p:txBody>
      </p:sp>
      <p:sp>
        <p:nvSpPr>
          <p:cNvPr id="4" name="לחצן פעולה: בית 3">
            <a:hlinkClick r:id="rId2" action="ppaction://hlinksldjump" highlightClick="1"/>
          </p:cNvPr>
          <p:cNvSpPr/>
          <p:nvPr/>
        </p:nvSpPr>
        <p:spPr>
          <a:xfrm>
            <a:off x="755576" y="5805264"/>
            <a:ext cx="432048"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4701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627784" y="823789"/>
            <a:ext cx="6048672" cy="2016224"/>
          </a:xfrm>
        </p:spPr>
        <p:txBody>
          <a:bodyPr>
            <a:normAutofit/>
          </a:bodyPr>
          <a:lstStyle/>
          <a:p>
            <a:pPr fontAlgn="base">
              <a:spcBef>
                <a:spcPts val="0"/>
              </a:spcBef>
            </a:pPr>
            <a:r>
              <a:rPr lang="he-IL" sz="4400" dirty="0">
                <a:latin typeface="ProtocolHarel" pitchFamily="2" charset="-79"/>
                <a:cs typeface="ProtocolHarel" pitchFamily="2" charset="-79"/>
              </a:rPr>
              <a:t>איך השפיעה הרפורמה על מוצרי הבריאות של הראל?</a:t>
            </a:r>
          </a:p>
        </p:txBody>
      </p:sp>
      <p:pic>
        <p:nvPicPr>
          <p:cNvPr id="5" name="Picture 6" descr="תמונה"/>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6" t="32680" r="1250" b="2049"/>
          <a:stretch/>
        </p:blipFill>
        <p:spPr bwMode="auto">
          <a:xfrm>
            <a:off x="90000" y="2852936"/>
            <a:ext cx="8964000" cy="39009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55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תמונה"/>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5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31848" y="404664"/>
            <a:ext cx="9175848" cy="1008112"/>
          </a:xfrm>
          <a:prstGeom prst="rect">
            <a:avLst/>
          </a:prstGeom>
          <a:solidFill>
            <a:schemeClr val="bg1">
              <a:alpha val="53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6600" dirty="0" smtClean="0">
                <a:solidFill>
                  <a:srgbClr val="002060"/>
                </a:solidFill>
                <a:latin typeface="ProtocolHarel" panose="01000503000000020003" pitchFamily="2" charset="-79"/>
                <a:cs typeface="ProtocolHarel" panose="01000503000000020003" pitchFamily="2" charset="-79"/>
              </a:rPr>
              <a:t>   </a:t>
            </a:r>
            <a:endParaRPr lang="he-IL" sz="6600" dirty="0">
              <a:solidFill>
                <a:srgbClr val="002060"/>
              </a:solidFill>
              <a:latin typeface="ProtocolHarel" panose="01000503000000020003" pitchFamily="2" charset="-79"/>
              <a:cs typeface="ProtocolHarel" panose="01000503000000020003" pitchFamily="2" charset="-79"/>
            </a:endParaRPr>
          </a:p>
        </p:txBody>
      </p:sp>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64134"/>
            <a:ext cx="2232248" cy="1048642"/>
          </a:xfrm>
          <a:prstGeom prst="rect">
            <a:avLst/>
          </a:prstGeom>
        </p:spPr>
      </p:pic>
      <p:sp>
        <p:nvSpPr>
          <p:cNvPr id="9" name="מלבן 8"/>
          <p:cNvSpPr/>
          <p:nvPr/>
        </p:nvSpPr>
        <p:spPr>
          <a:xfrm>
            <a:off x="467544" y="4293096"/>
            <a:ext cx="3568606" cy="2215991"/>
          </a:xfrm>
          <a:prstGeom prst="rect">
            <a:avLst/>
          </a:prstGeom>
          <a:solidFill>
            <a:schemeClr val="bg1">
              <a:alpha val="35000"/>
            </a:schemeClr>
          </a:solidFill>
          <a:effectLst>
            <a:softEdge rad="317500"/>
          </a:effectLst>
        </p:spPr>
        <p:txBody>
          <a:bodyPr wrap="none">
            <a:spAutoFit/>
          </a:bodyPr>
          <a:lstStyle/>
          <a:p>
            <a:r>
              <a:rPr lang="he-IL" sz="13800" dirty="0">
                <a:solidFill>
                  <a:srgbClr val="002060"/>
                </a:solidFill>
                <a:latin typeface="ProtocolHarel" panose="01000503000000020003" pitchFamily="2" charset="-79"/>
                <a:cs typeface="ProtocolHarel" panose="01000503000000020003" pitchFamily="2" charset="-79"/>
              </a:rPr>
              <a:t>תודה</a:t>
            </a:r>
          </a:p>
        </p:txBody>
      </p:sp>
    </p:spTree>
    <p:extLst>
      <p:ext uri="{BB962C8B-B14F-4D97-AF65-F5344CB8AC3E}">
        <p14:creationId xmlns:p14="http://schemas.microsoft.com/office/powerpoint/2010/main" val="2384508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683568" y="131490"/>
            <a:ext cx="8339563" cy="714380"/>
          </a:xfrm>
        </p:spPr>
        <p:txBody>
          <a:bodyPr>
            <a:noAutofit/>
          </a:bodyPr>
          <a:lstStyle/>
          <a:p>
            <a:r>
              <a:rPr lang="he-IL" sz="3600" dirty="0" smtClean="0">
                <a:latin typeface="ProtocolHarel" pitchFamily="2" charset="-79"/>
                <a:cs typeface="ProtocolHarel" pitchFamily="2" charset="-79"/>
              </a:rPr>
              <a:t>הוצאות רפואיות – ניתוחים, השתלות ותרופות</a:t>
            </a:r>
            <a:endParaRPr lang="he-IL" sz="3600" dirty="0">
              <a:latin typeface="ProtocolHarel" pitchFamily="2" charset="-79"/>
              <a:cs typeface="ProtocolHarel" pitchFamily="2" charset="-79"/>
            </a:endParaRPr>
          </a:p>
        </p:txBody>
      </p:sp>
      <p:sp>
        <p:nvSpPr>
          <p:cNvPr id="7" name="מלבן 6"/>
          <p:cNvSpPr/>
          <p:nvPr/>
        </p:nvSpPr>
        <p:spPr>
          <a:xfrm>
            <a:off x="7568692" y="692696"/>
            <a:ext cx="1447832" cy="588110"/>
          </a:xfrm>
          <a:prstGeom prst="rect">
            <a:avLst/>
          </a:prstGeom>
        </p:spPr>
        <p:txBody>
          <a:bodyPr wrap="none">
            <a:spAutoFit/>
          </a:bodyPr>
          <a:lstStyle/>
          <a:p>
            <a:pPr>
              <a:lnSpc>
                <a:spcPct val="150000"/>
              </a:lnSpc>
            </a:pPr>
            <a:r>
              <a:rPr lang="he-IL" sz="2400" b="1" dirty="0" smtClean="0">
                <a:solidFill>
                  <a:srgbClr val="00B050"/>
                </a:solidFill>
                <a:effectLst>
                  <a:outerShdw blurRad="38100" dist="38100" dir="2700000" algn="tl">
                    <a:srgbClr val="000000">
                      <a:alpha val="43137"/>
                    </a:srgbClr>
                  </a:outerShdw>
                </a:effectLst>
                <a:latin typeface="ProtocolHarel" pitchFamily="2" charset="-79"/>
                <a:cs typeface="ProtocolHarel" pitchFamily="2" charset="-79"/>
              </a:rPr>
              <a:t>כיסויים: </a:t>
            </a:r>
            <a:r>
              <a:rPr lang="he-IL" sz="2400" b="1" dirty="0" smtClean="0">
                <a:solidFill>
                  <a:srgbClr val="00B050"/>
                </a:solidFill>
                <a:latin typeface="ProtocolHarel" pitchFamily="2" charset="-79"/>
                <a:cs typeface="ProtocolHarel" pitchFamily="2" charset="-79"/>
              </a:rPr>
              <a:t>   </a:t>
            </a:r>
            <a:endParaRPr lang="he-IL" sz="2400" b="1" dirty="0">
              <a:solidFill>
                <a:srgbClr val="00B050"/>
              </a:solidFill>
              <a:latin typeface="ProtocolHarel" pitchFamily="2" charset="-79"/>
              <a:cs typeface="ProtocolHarel" pitchFamily="2" charset="-79"/>
            </a:endParaRPr>
          </a:p>
        </p:txBody>
      </p:sp>
      <p:sp>
        <p:nvSpPr>
          <p:cNvPr id="21" name="מלבן 20"/>
          <p:cNvSpPr/>
          <p:nvPr/>
        </p:nvSpPr>
        <p:spPr>
          <a:xfrm>
            <a:off x="6395309" y="4005064"/>
            <a:ext cx="2590035" cy="588110"/>
          </a:xfrm>
          <a:prstGeom prst="rect">
            <a:avLst/>
          </a:prstGeom>
        </p:spPr>
        <p:txBody>
          <a:bodyPr wrap="square">
            <a:spAutoFit/>
          </a:bodyPr>
          <a:lstStyle/>
          <a:p>
            <a:pPr>
              <a:lnSpc>
                <a:spcPct val="150000"/>
              </a:lnSpc>
            </a:pPr>
            <a:r>
              <a:rPr lang="he-IL" sz="2400" b="1" dirty="0">
                <a:solidFill>
                  <a:srgbClr val="00B050"/>
                </a:solidFill>
                <a:effectLst>
                  <a:outerShdw blurRad="38100" dist="38100" dir="2700000" algn="tl">
                    <a:srgbClr val="000000">
                      <a:alpha val="43137"/>
                    </a:srgbClr>
                  </a:outerShdw>
                </a:effectLst>
                <a:latin typeface="ProtocolHarel" pitchFamily="2" charset="-79"/>
                <a:cs typeface="ProtocolHarel" pitchFamily="2" charset="-79"/>
              </a:rPr>
              <a:t>תנאים </a:t>
            </a:r>
            <a:r>
              <a:rPr lang="he-IL" sz="2400" b="1" dirty="0" smtClean="0">
                <a:solidFill>
                  <a:srgbClr val="00B050"/>
                </a:solidFill>
                <a:effectLst>
                  <a:outerShdw blurRad="38100" dist="38100" dir="2700000" algn="tl">
                    <a:srgbClr val="000000">
                      <a:alpha val="43137"/>
                    </a:srgbClr>
                  </a:outerShdw>
                </a:effectLst>
                <a:latin typeface="ProtocolHarel" pitchFamily="2" charset="-79"/>
                <a:cs typeface="ProtocolHarel" pitchFamily="2" charset="-79"/>
              </a:rPr>
              <a:t>כלליים:    </a:t>
            </a:r>
            <a:endParaRPr lang="he-IL" sz="2400" b="1" dirty="0">
              <a:solidFill>
                <a:srgbClr val="00B050"/>
              </a:solidFill>
              <a:effectLst>
                <a:outerShdw blurRad="38100" dist="38100" dir="2700000" algn="tl">
                  <a:srgbClr val="000000">
                    <a:alpha val="43137"/>
                  </a:srgbClr>
                </a:outerShdw>
              </a:effectLst>
              <a:latin typeface="ProtocolHarel" pitchFamily="2" charset="-79"/>
              <a:cs typeface="ProtocolHarel" pitchFamily="2" charset="-79"/>
            </a:endParaRPr>
          </a:p>
        </p:txBody>
      </p:sp>
      <p:grpSp>
        <p:nvGrpSpPr>
          <p:cNvPr id="41" name="קבוצה 40"/>
          <p:cNvGrpSpPr/>
          <p:nvPr/>
        </p:nvGrpSpPr>
        <p:grpSpPr>
          <a:xfrm>
            <a:off x="3768831" y="2178963"/>
            <a:ext cx="5184576" cy="401069"/>
            <a:chOff x="4283967" y="2493791"/>
            <a:chExt cx="4669439" cy="401069"/>
          </a:xfrm>
        </p:grpSpPr>
        <p:sp>
          <p:nvSpPr>
            <p:cNvPr id="33" name="מלבן 32"/>
            <p:cNvSpPr/>
            <p:nvPr/>
          </p:nvSpPr>
          <p:spPr>
            <a:xfrm>
              <a:off x="4283967" y="2493791"/>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26" name="Picture 2" descr="http://spcustomers-edit-prd.harel-ext.com/PublishingImages/icon-featuies/health/Health_Nituchim_Be_Israel_Mashlim_Shab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491" y="2592487"/>
              <a:ext cx="232855" cy="232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קבוצה 38"/>
          <p:cNvGrpSpPr/>
          <p:nvPr/>
        </p:nvGrpSpPr>
        <p:grpSpPr>
          <a:xfrm>
            <a:off x="3768831" y="1744504"/>
            <a:ext cx="5184575" cy="401069"/>
            <a:chOff x="4283968" y="1562196"/>
            <a:chExt cx="4669438" cy="401069"/>
          </a:xfrm>
        </p:grpSpPr>
        <p:sp>
          <p:nvSpPr>
            <p:cNvPr id="2" name="מלבן 1"/>
            <p:cNvSpPr/>
            <p:nvPr/>
          </p:nvSpPr>
          <p:spPr>
            <a:xfrm>
              <a:off x="4283968" y="1562196"/>
              <a:ext cx="4669438"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28" name="Picture 4" descr="http://spcustomers-edit-prd.harel-ext.com/PublishingImages/icon-featuies/health/Health---Trufot-Meyuhad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478" y="1650648"/>
              <a:ext cx="228119" cy="228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קבוצה 39"/>
          <p:cNvGrpSpPr/>
          <p:nvPr/>
        </p:nvGrpSpPr>
        <p:grpSpPr>
          <a:xfrm>
            <a:off x="3779913" y="1284856"/>
            <a:ext cx="5184576" cy="401069"/>
            <a:chOff x="4283968" y="2016777"/>
            <a:chExt cx="4669439" cy="401069"/>
          </a:xfrm>
        </p:grpSpPr>
        <p:sp>
          <p:nvSpPr>
            <p:cNvPr id="32" name="מלבן 31"/>
            <p:cNvSpPr/>
            <p:nvPr/>
          </p:nvSpPr>
          <p:spPr>
            <a:xfrm>
              <a:off x="4283968" y="2016777"/>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30" name="Picture 6" descr="http://spcustomers-edit-prd.harel-ext.com/PublishingImages/icon-featuies/health/Health---Nituchim-Be-Hu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093" y="2108865"/>
              <a:ext cx="213504" cy="2135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קבוצה 42"/>
          <p:cNvGrpSpPr/>
          <p:nvPr/>
        </p:nvGrpSpPr>
        <p:grpSpPr>
          <a:xfrm>
            <a:off x="3768832" y="4589874"/>
            <a:ext cx="5184576" cy="338554"/>
            <a:chOff x="4283968" y="4672999"/>
            <a:chExt cx="4669439" cy="338554"/>
          </a:xfrm>
        </p:grpSpPr>
        <p:sp>
          <p:nvSpPr>
            <p:cNvPr id="35" name="מלבן 34"/>
            <p:cNvSpPr/>
            <p:nvPr/>
          </p:nvSpPr>
          <p:spPr>
            <a:xfrm>
              <a:off x="4283968" y="4672999"/>
              <a:ext cx="4669439" cy="3385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32" name="Picture 8" descr="http://spcustomers-edit-prd.harel-ext.com/PublishingImages/icon-featuies/health/Health---ivchun-mahir-be-asu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0843" y="4739461"/>
              <a:ext cx="205628" cy="2056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קבוצה 41"/>
          <p:cNvGrpSpPr/>
          <p:nvPr/>
        </p:nvGrpSpPr>
        <p:grpSpPr>
          <a:xfrm>
            <a:off x="3768829" y="3215643"/>
            <a:ext cx="5184577" cy="401069"/>
            <a:chOff x="4283968" y="2974620"/>
            <a:chExt cx="4669438" cy="401069"/>
          </a:xfrm>
        </p:grpSpPr>
        <p:sp>
          <p:nvSpPr>
            <p:cNvPr id="34" name="מלבן 33"/>
            <p:cNvSpPr/>
            <p:nvPr/>
          </p:nvSpPr>
          <p:spPr>
            <a:xfrm>
              <a:off x="4283968" y="2974620"/>
              <a:ext cx="4669438"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34" name="Picture 10" descr="http://spcustomers-edit-prd.harel-ext.com/PublishingImages/icon-featuies/health/Health---livuy-rofe-ishi-be-erua-refu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968" y="3062018"/>
              <a:ext cx="213504" cy="2135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קבוצה 44"/>
          <p:cNvGrpSpPr/>
          <p:nvPr/>
        </p:nvGrpSpPr>
        <p:grpSpPr>
          <a:xfrm>
            <a:off x="3768831" y="5532721"/>
            <a:ext cx="5184576" cy="401069"/>
            <a:chOff x="4283967" y="5632852"/>
            <a:chExt cx="4669439" cy="401069"/>
          </a:xfrm>
        </p:grpSpPr>
        <p:sp>
          <p:nvSpPr>
            <p:cNvPr id="37" name="מלבן 36"/>
            <p:cNvSpPr/>
            <p:nvPr/>
          </p:nvSpPr>
          <p:spPr>
            <a:xfrm>
              <a:off x="4283967" y="5632852"/>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36" name="Picture 12" descr="http://spcustomers-edit-prd.harel-ext.com/PublishingImages/icon-featuies/health/Health---refua-prat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7241" y="5724518"/>
              <a:ext cx="220314" cy="2203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קבוצה 43"/>
          <p:cNvGrpSpPr/>
          <p:nvPr/>
        </p:nvGrpSpPr>
        <p:grpSpPr>
          <a:xfrm>
            <a:off x="3768832" y="5048061"/>
            <a:ext cx="5184576" cy="401069"/>
            <a:chOff x="4283968" y="5153429"/>
            <a:chExt cx="4669439" cy="401069"/>
          </a:xfrm>
        </p:grpSpPr>
        <p:sp>
          <p:nvSpPr>
            <p:cNvPr id="36" name="מלבן 35"/>
            <p:cNvSpPr/>
            <p:nvPr/>
          </p:nvSpPr>
          <p:spPr>
            <a:xfrm>
              <a:off x="4283968" y="5153429"/>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40" name="Picture 16" descr="סכום כספי חודשי במקרה של אובדן כושר עבודה"/>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3901" y="5267243"/>
              <a:ext cx="175996" cy="17599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מלבן 2"/>
          <p:cNvSpPr/>
          <p:nvPr/>
        </p:nvSpPr>
        <p:spPr>
          <a:xfrm>
            <a:off x="4262698" y="1752491"/>
            <a:ext cx="3837694" cy="338554"/>
          </a:xfrm>
          <a:prstGeom prst="rect">
            <a:avLst/>
          </a:prstGeom>
        </p:spPr>
        <p:txBody>
          <a:bodyPr wrap="square">
            <a:spAutoFit/>
          </a:bodyPr>
          <a:lstStyle/>
          <a:p>
            <a:r>
              <a:rPr lang="he-IL" sz="1600" b="1" dirty="0">
                <a:solidFill>
                  <a:schemeClr val="tx2"/>
                </a:solidFill>
                <a:latin typeface="ProtocolHarel" pitchFamily="2" charset="-79"/>
                <a:cs typeface="ProtocolHarel" pitchFamily="2" charset="-79"/>
              </a:rPr>
              <a:t>תרופות</a:t>
            </a:r>
            <a:endParaRPr lang="he-IL" dirty="0">
              <a:latin typeface="ProtocolHarel" pitchFamily="2" charset="-79"/>
              <a:cs typeface="ProtocolHarel" pitchFamily="2" charset="-79"/>
            </a:endParaRPr>
          </a:p>
        </p:txBody>
      </p:sp>
      <p:sp>
        <p:nvSpPr>
          <p:cNvPr id="13" name="מלבן 12"/>
          <p:cNvSpPr/>
          <p:nvPr/>
        </p:nvSpPr>
        <p:spPr>
          <a:xfrm>
            <a:off x="3874019" y="1292843"/>
            <a:ext cx="4237454" cy="338554"/>
          </a:xfrm>
          <a:prstGeom prst="rect">
            <a:avLst/>
          </a:prstGeom>
        </p:spPr>
        <p:txBody>
          <a:bodyPr wrap="square">
            <a:spAutoFit/>
          </a:bodyPr>
          <a:lstStyle/>
          <a:p>
            <a:r>
              <a:rPr lang="he-IL" sz="1600" b="1" dirty="0" smtClean="0">
                <a:solidFill>
                  <a:schemeClr val="tx2"/>
                </a:solidFill>
                <a:latin typeface="ProtocolHarel" pitchFamily="2" charset="-79"/>
                <a:cs typeface="ProtocolHarel" pitchFamily="2" charset="-79"/>
              </a:rPr>
              <a:t>השתלות וטיפולים מיוחדים בחו"ל</a:t>
            </a:r>
            <a:endParaRPr lang="he-IL" dirty="0">
              <a:latin typeface="ProtocolHarel" pitchFamily="2" charset="-79"/>
              <a:cs typeface="ProtocolHarel" pitchFamily="2" charset="-79"/>
            </a:endParaRPr>
          </a:p>
        </p:txBody>
      </p:sp>
      <p:sp>
        <p:nvSpPr>
          <p:cNvPr id="19" name="מלבן 18"/>
          <p:cNvSpPr/>
          <p:nvPr/>
        </p:nvSpPr>
        <p:spPr>
          <a:xfrm>
            <a:off x="3687144" y="3203768"/>
            <a:ext cx="4557264" cy="338554"/>
          </a:xfrm>
          <a:prstGeom prst="rect">
            <a:avLst/>
          </a:prstGeom>
        </p:spPr>
        <p:txBody>
          <a:bodyPr wrap="square">
            <a:spAutoFit/>
          </a:bodyPr>
          <a:lstStyle/>
          <a:p>
            <a:r>
              <a:rPr lang="he-IL" sz="1600" b="1" dirty="0" smtClean="0">
                <a:solidFill>
                  <a:schemeClr val="tx2"/>
                </a:solidFill>
                <a:latin typeface="ProtocolHarel" pitchFamily="2" charset="-79"/>
                <a:cs typeface="ProtocolHarel" pitchFamily="2" charset="-79"/>
              </a:rPr>
              <a:t>נספח שירותים אמבולטוריים </a:t>
            </a:r>
            <a:r>
              <a:rPr lang="he-IL" sz="1600" b="1" dirty="0" smtClean="0">
                <a:solidFill>
                  <a:srgbClr val="00B0F0"/>
                </a:solidFill>
                <a:latin typeface="ProtocolHarel" pitchFamily="2" charset="-79"/>
                <a:cs typeface="ProtocolHarel" pitchFamily="2" charset="-79"/>
              </a:rPr>
              <a:t>וטכנולוגיות מתקדמות</a:t>
            </a:r>
            <a:endParaRPr lang="he-IL" dirty="0">
              <a:solidFill>
                <a:srgbClr val="00B0F0"/>
              </a:solidFill>
              <a:latin typeface="ProtocolHarel" pitchFamily="2" charset="-79"/>
              <a:cs typeface="ProtocolHarel" pitchFamily="2" charset="-79"/>
            </a:endParaRPr>
          </a:p>
        </p:txBody>
      </p:sp>
      <p:sp>
        <p:nvSpPr>
          <p:cNvPr id="24" name="מלבן 23"/>
          <p:cNvSpPr/>
          <p:nvPr/>
        </p:nvSpPr>
        <p:spPr>
          <a:xfrm>
            <a:off x="4017527" y="4589873"/>
            <a:ext cx="4237454" cy="338554"/>
          </a:xfrm>
          <a:prstGeom prst="rect">
            <a:avLst/>
          </a:prstGeom>
        </p:spPr>
        <p:txBody>
          <a:bodyPr wrap="square">
            <a:spAutoFit/>
          </a:bodyPr>
          <a:lstStyle/>
          <a:p>
            <a:r>
              <a:rPr lang="he-IL" sz="1600" b="1" dirty="0" smtClean="0">
                <a:solidFill>
                  <a:schemeClr val="tx2"/>
                </a:solidFill>
                <a:latin typeface="ProtocolHarel" pitchFamily="2" charset="-79"/>
                <a:cs typeface="ProtocolHarel" pitchFamily="2" charset="-79"/>
              </a:rPr>
              <a:t>תקופת הביטוח – לכל החיים</a:t>
            </a:r>
          </a:p>
        </p:txBody>
      </p:sp>
      <p:sp>
        <p:nvSpPr>
          <p:cNvPr id="27" name="מלבן 26"/>
          <p:cNvSpPr/>
          <p:nvPr/>
        </p:nvSpPr>
        <p:spPr>
          <a:xfrm>
            <a:off x="4058273" y="5103831"/>
            <a:ext cx="4237454" cy="338554"/>
          </a:xfrm>
          <a:prstGeom prst="rect">
            <a:avLst/>
          </a:prstGeom>
        </p:spPr>
        <p:txBody>
          <a:bodyPr wrap="square">
            <a:spAutoFit/>
          </a:bodyPr>
          <a:lstStyle/>
          <a:p>
            <a:r>
              <a:rPr lang="he-IL" sz="1600" b="1" dirty="0" smtClean="0">
                <a:solidFill>
                  <a:srgbClr val="00B0F0"/>
                </a:solidFill>
                <a:latin typeface="ProtocolHarel" pitchFamily="2" charset="-79"/>
                <a:cs typeface="ProtocolHarel" pitchFamily="2" charset="-79"/>
              </a:rPr>
              <a:t>אפשרות לעדכן כיסויים אחת לשנתיים</a:t>
            </a:r>
            <a:endParaRPr lang="he-IL" dirty="0">
              <a:solidFill>
                <a:srgbClr val="00B0F0"/>
              </a:solidFill>
              <a:latin typeface="ProtocolHarel" pitchFamily="2" charset="-79"/>
              <a:cs typeface="ProtocolHarel" pitchFamily="2" charset="-79"/>
            </a:endParaRPr>
          </a:p>
        </p:txBody>
      </p:sp>
      <p:grpSp>
        <p:nvGrpSpPr>
          <p:cNvPr id="4" name="קבוצה 3"/>
          <p:cNvGrpSpPr/>
          <p:nvPr/>
        </p:nvGrpSpPr>
        <p:grpSpPr>
          <a:xfrm>
            <a:off x="3768830" y="6021288"/>
            <a:ext cx="5184576" cy="545469"/>
            <a:chOff x="4283966" y="5341308"/>
            <a:chExt cx="4669439" cy="401069"/>
          </a:xfrm>
        </p:grpSpPr>
        <p:sp>
          <p:nvSpPr>
            <p:cNvPr id="57" name="מלבן 56"/>
            <p:cNvSpPr/>
            <p:nvPr/>
          </p:nvSpPr>
          <p:spPr>
            <a:xfrm>
              <a:off x="4283966" y="5341308"/>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2052" name="Picture 4" descr="http://spcustomers-edit-prd.harel-ext.com/PublishingImages/icon-featuies/health/Health---cabalat-schum-lifney-nituach.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38033" y="5456116"/>
              <a:ext cx="171451" cy="171451"/>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מלבן 62"/>
          <p:cNvSpPr/>
          <p:nvPr/>
        </p:nvSpPr>
        <p:spPr>
          <a:xfrm>
            <a:off x="3862935" y="2205127"/>
            <a:ext cx="4237457" cy="338554"/>
          </a:xfrm>
          <a:prstGeom prst="rect">
            <a:avLst/>
          </a:prstGeom>
        </p:spPr>
        <p:txBody>
          <a:bodyPr wrap="square">
            <a:spAutoFit/>
          </a:bodyPr>
          <a:lstStyle/>
          <a:p>
            <a:r>
              <a:rPr lang="he-IL" sz="1600" b="1" dirty="0" smtClean="0">
                <a:solidFill>
                  <a:schemeClr val="tx2"/>
                </a:solidFill>
                <a:latin typeface="ProtocolHarel" pitchFamily="2" charset="-79"/>
                <a:cs typeface="ProtocolHarel" pitchFamily="2" charset="-79"/>
              </a:rPr>
              <a:t>ניתוחים </a:t>
            </a:r>
            <a:r>
              <a:rPr lang="he-IL" sz="1600" b="1" dirty="0" smtClean="0">
                <a:solidFill>
                  <a:srgbClr val="00B0F0"/>
                </a:solidFill>
                <a:latin typeface="ProtocolHarel" pitchFamily="2" charset="-79"/>
                <a:cs typeface="ProtocolHarel" pitchFamily="2" charset="-79"/>
              </a:rPr>
              <a:t>ומחליפי ניתוח </a:t>
            </a:r>
            <a:r>
              <a:rPr lang="he-IL" sz="1600" b="1" dirty="0" smtClean="0">
                <a:solidFill>
                  <a:schemeClr val="tx2"/>
                </a:solidFill>
                <a:latin typeface="ProtocolHarel" pitchFamily="2" charset="-79"/>
                <a:cs typeface="ProtocolHarel" pitchFamily="2" charset="-79"/>
              </a:rPr>
              <a:t>בישראל – </a:t>
            </a:r>
            <a:r>
              <a:rPr lang="he-IL" sz="1600" b="1" dirty="0" smtClean="0">
                <a:solidFill>
                  <a:srgbClr val="00B0F0"/>
                </a:solidFill>
                <a:latin typeface="ProtocolHarel" pitchFamily="2" charset="-79"/>
                <a:cs typeface="ProtocolHarel" pitchFamily="2" charset="-79"/>
              </a:rPr>
              <a:t>כיסוי אחיד</a:t>
            </a:r>
            <a:endParaRPr lang="he-IL" dirty="0">
              <a:solidFill>
                <a:srgbClr val="00B0F0"/>
              </a:solidFill>
              <a:latin typeface="ProtocolHarel" pitchFamily="2" charset="-79"/>
              <a:cs typeface="ProtocolHarel" pitchFamily="2" charset="-79"/>
            </a:endParaRPr>
          </a:p>
        </p:txBody>
      </p:sp>
      <p:sp>
        <p:nvSpPr>
          <p:cNvPr id="56" name="מלבן 55"/>
          <p:cNvSpPr/>
          <p:nvPr/>
        </p:nvSpPr>
        <p:spPr>
          <a:xfrm>
            <a:off x="2606688" y="4998866"/>
            <a:ext cx="604653" cy="464166"/>
          </a:xfrm>
          <a:prstGeom prst="rect">
            <a:avLst/>
          </a:prstGeom>
        </p:spPr>
        <p:txBody>
          <a:bodyPr wrap="none" anchor="ctr">
            <a:spAutoFit/>
          </a:bodyPr>
          <a:lstStyle/>
          <a:p>
            <a:pPr>
              <a:lnSpc>
                <a:spcPct val="150000"/>
              </a:lnSpc>
            </a:pPr>
            <a:r>
              <a:rPr lang="he-IL" b="1" dirty="0" smtClean="0">
                <a:solidFill>
                  <a:srgbClr val="00B0F0"/>
                </a:solidFill>
                <a:latin typeface="ProtocolHarel" pitchFamily="2" charset="-79"/>
                <a:cs typeface="ProtocolHarel" pitchFamily="2" charset="-79"/>
              </a:rPr>
              <a:t>חדש</a:t>
            </a:r>
            <a:endParaRPr lang="he-IL" sz="1600" b="1" dirty="0">
              <a:solidFill>
                <a:srgbClr val="00B0F0"/>
              </a:solidFill>
              <a:latin typeface="ProtocolHarel" pitchFamily="2" charset="-79"/>
              <a:cs typeface="ProtocolHarel" pitchFamily="2" charset="-79"/>
            </a:endParaRPr>
          </a:p>
        </p:txBody>
      </p:sp>
      <p:sp>
        <p:nvSpPr>
          <p:cNvPr id="61" name="מלבן 60"/>
          <p:cNvSpPr/>
          <p:nvPr/>
        </p:nvSpPr>
        <p:spPr>
          <a:xfrm>
            <a:off x="2606687" y="5490271"/>
            <a:ext cx="604653" cy="464166"/>
          </a:xfrm>
          <a:prstGeom prst="rect">
            <a:avLst/>
          </a:prstGeom>
        </p:spPr>
        <p:txBody>
          <a:bodyPr wrap="none" anchor="ctr">
            <a:spAutoFit/>
          </a:bodyPr>
          <a:lstStyle/>
          <a:p>
            <a:pPr>
              <a:lnSpc>
                <a:spcPct val="150000"/>
              </a:lnSpc>
            </a:pPr>
            <a:r>
              <a:rPr lang="he-IL" b="1" dirty="0" smtClean="0">
                <a:solidFill>
                  <a:srgbClr val="00B0F0"/>
                </a:solidFill>
                <a:latin typeface="ProtocolHarel" pitchFamily="2" charset="-79"/>
                <a:cs typeface="ProtocolHarel" pitchFamily="2" charset="-79"/>
              </a:rPr>
              <a:t>חדש</a:t>
            </a:r>
            <a:endParaRPr lang="he-IL" sz="1600" b="1" dirty="0">
              <a:solidFill>
                <a:srgbClr val="00B0F0"/>
              </a:solidFill>
              <a:latin typeface="ProtocolHarel" pitchFamily="2" charset="-79"/>
              <a:cs typeface="ProtocolHarel" pitchFamily="2" charset="-79"/>
            </a:endParaRPr>
          </a:p>
        </p:txBody>
      </p:sp>
      <p:grpSp>
        <p:nvGrpSpPr>
          <p:cNvPr id="58" name="קבוצה 57"/>
          <p:cNvGrpSpPr/>
          <p:nvPr/>
        </p:nvGrpSpPr>
        <p:grpSpPr>
          <a:xfrm>
            <a:off x="3779913" y="2680608"/>
            <a:ext cx="5184576" cy="401069"/>
            <a:chOff x="4283967" y="2493791"/>
            <a:chExt cx="4669439" cy="401069"/>
          </a:xfrm>
        </p:grpSpPr>
        <p:sp>
          <p:nvSpPr>
            <p:cNvPr id="60" name="מלבן 59"/>
            <p:cNvSpPr/>
            <p:nvPr/>
          </p:nvSpPr>
          <p:spPr>
            <a:xfrm>
              <a:off x="4283967" y="2493791"/>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64" name="Picture 2" descr="http://spcustomers-edit-prd.harel-ext.com/PublishingImages/icon-featuies/health/Health_Nituchim_Be_Israel_Mashlim_Shab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491" y="2592487"/>
              <a:ext cx="232855" cy="232855"/>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מלבן 68"/>
          <p:cNvSpPr/>
          <p:nvPr/>
        </p:nvSpPr>
        <p:spPr>
          <a:xfrm>
            <a:off x="3874017" y="2706772"/>
            <a:ext cx="4237457" cy="338554"/>
          </a:xfrm>
          <a:prstGeom prst="rect">
            <a:avLst/>
          </a:prstGeom>
        </p:spPr>
        <p:txBody>
          <a:bodyPr wrap="square">
            <a:spAutoFit/>
          </a:bodyPr>
          <a:lstStyle/>
          <a:p>
            <a:r>
              <a:rPr lang="he-IL" sz="1600" b="1" dirty="0" smtClean="0">
                <a:solidFill>
                  <a:schemeClr val="tx2"/>
                </a:solidFill>
                <a:latin typeface="ProtocolHarel" pitchFamily="2" charset="-79"/>
                <a:cs typeface="ProtocolHarel" pitchFamily="2" charset="-79"/>
              </a:rPr>
              <a:t>נספח ניתוחים בחו"ל</a:t>
            </a:r>
            <a:endParaRPr lang="he-IL" dirty="0">
              <a:solidFill>
                <a:srgbClr val="00B050"/>
              </a:solidFill>
              <a:latin typeface="ProtocolHarel" pitchFamily="2" charset="-79"/>
              <a:cs typeface="ProtocolHarel" pitchFamily="2" charset="-79"/>
            </a:endParaRPr>
          </a:p>
        </p:txBody>
      </p:sp>
      <p:sp>
        <p:nvSpPr>
          <p:cNvPr id="8" name="TextBox 7"/>
          <p:cNvSpPr txBox="1"/>
          <p:nvPr/>
        </p:nvSpPr>
        <p:spPr>
          <a:xfrm>
            <a:off x="2635277" y="1119079"/>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73" name="TextBox 72"/>
          <p:cNvSpPr txBox="1"/>
          <p:nvPr/>
        </p:nvSpPr>
        <p:spPr>
          <a:xfrm>
            <a:off x="2635277" y="1600641"/>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75" name="TextBox 74"/>
          <p:cNvSpPr txBox="1"/>
          <p:nvPr/>
        </p:nvSpPr>
        <p:spPr>
          <a:xfrm>
            <a:off x="2635277" y="2563765"/>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76" name="TextBox 75"/>
          <p:cNvSpPr txBox="1"/>
          <p:nvPr/>
        </p:nvSpPr>
        <p:spPr>
          <a:xfrm>
            <a:off x="2635277" y="3045326"/>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77" name="TextBox 76"/>
          <p:cNvSpPr txBox="1"/>
          <p:nvPr/>
        </p:nvSpPr>
        <p:spPr>
          <a:xfrm>
            <a:off x="2649565" y="4365104"/>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79" name="מלבן 78"/>
          <p:cNvSpPr/>
          <p:nvPr/>
        </p:nvSpPr>
        <p:spPr>
          <a:xfrm>
            <a:off x="4081286" y="5563978"/>
            <a:ext cx="4237454" cy="338554"/>
          </a:xfrm>
          <a:prstGeom prst="rect">
            <a:avLst/>
          </a:prstGeom>
        </p:spPr>
        <p:txBody>
          <a:bodyPr wrap="square">
            <a:spAutoFit/>
          </a:bodyPr>
          <a:lstStyle/>
          <a:p>
            <a:r>
              <a:rPr lang="he-IL" sz="1600" b="1" dirty="0" smtClean="0">
                <a:solidFill>
                  <a:srgbClr val="00B0F0"/>
                </a:solidFill>
                <a:latin typeface="ProtocolHarel" pitchFamily="2" charset="-79"/>
                <a:cs typeface="ProtocolHarel" pitchFamily="2" charset="-79"/>
              </a:rPr>
              <a:t>אפשרות לעדכון פרמיה אחת לשנתיים</a:t>
            </a:r>
            <a:endParaRPr lang="he-IL" dirty="0">
              <a:solidFill>
                <a:srgbClr val="00B0F0"/>
              </a:solidFill>
              <a:latin typeface="ProtocolHarel" pitchFamily="2" charset="-79"/>
              <a:cs typeface="ProtocolHarel" pitchFamily="2" charset="-79"/>
            </a:endParaRPr>
          </a:p>
        </p:txBody>
      </p:sp>
      <p:sp>
        <p:nvSpPr>
          <p:cNvPr id="80" name="מלבן 79"/>
          <p:cNvSpPr/>
          <p:nvPr/>
        </p:nvSpPr>
        <p:spPr>
          <a:xfrm>
            <a:off x="3848687" y="6021970"/>
            <a:ext cx="4477313" cy="584775"/>
          </a:xfrm>
          <a:prstGeom prst="rect">
            <a:avLst/>
          </a:prstGeom>
        </p:spPr>
        <p:txBody>
          <a:bodyPr wrap="square">
            <a:spAutoFit/>
          </a:bodyPr>
          <a:lstStyle/>
          <a:p>
            <a:r>
              <a:rPr lang="he-IL" sz="1600" b="1" dirty="0" smtClean="0">
                <a:solidFill>
                  <a:srgbClr val="00B0F0"/>
                </a:solidFill>
                <a:latin typeface="ProtocolHarel" pitchFamily="2" charset="-79"/>
                <a:cs typeface="ProtocolHarel" pitchFamily="2" charset="-79"/>
              </a:rPr>
              <a:t>עדכון מבוטחים בשינויים,</a:t>
            </a:r>
          </a:p>
          <a:p>
            <a:r>
              <a:rPr lang="he-IL" sz="1600" b="1" dirty="0" smtClean="0">
                <a:solidFill>
                  <a:srgbClr val="00B0F0"/>
                </a:solidFill>
                <a:latin typeface="ProtocolHarel" pitchFamily="2" charset="-79"/>
                <a:cs typeface="ProtocolHarel" pitchFamily="2" charset="-79"/>
              </a:rPr>
              <a:t>ובהעלאה מעל 10 ₪</a:t>
            </a:r>
            <a:r>
              <a:rPr lang="he-IL" sz="1600" b="1" dirty="0">
                <a:solidFill>
                  <a:srgbClr val="00B0F0"/>
                </a:solidFill>
                <a:latin typeface="ProtocolHarel" pitchFamily="2" charset="-79"/>
                <a:cs typeface="ProtocolHarel" pitchFamily="2" charset="-79"/>
              </a:rPr>
              <a:t> </a:t>
            </a:r>
            <a:r>
              <a:rPr lang="he-IL" sz="1600" b="1" dirty="0" smtClean="0">
                <a:solidFill>
                  <a:srgbClr val="00B0F0"/>
                </a:solidFill>
                <a:latin typeface="ProtocolHarel" pitchFamily="2" charset="-79"/>
                <a:cs typeface="ProtocolHarel" pitchFamily="2" charset="-79"/>
              </a:rPr>
              <a:t>או 20% נדרש אישור המבוטח</a:t>
            </a:r>
            <a:endParaRPr lang="he-IL" sz="1600" dirty="0">
              <a:solidFill>
                <a:srgbClr val="00B0F0"/>
              </a:solidFill>
              <a:latin typeface="ProtocolHarel" pitchFamily="2" charset="-79"/>
              <a:cs typeface="ProtocolHarel" pitchFamily="2" charset="-79"/>
            </a:endParaRPr>
          </a:p>
        </p:txBody>
      </p:sp>
      <p:sp>
        <p:nvSpPr>
          <p:cNvPr id="81" name="מלבן 80"/>
          <p:cNvSpPr/>
          <p:nvPr/>
        </p:nvSpPr>
        <p:spPr>
          <a:xfrm>
            <a:off x="2601475" y="6062429"/>
            <a:ext cx="604653" cy="464166"/>
          </a:xfrm>
          <a:prstGeom prst="rect">
            <a:avLst/>
          </a:prstGeom>
        </p:spPr>
        <p:txBody>
          <a:bodyPr wrap="none" anchor="ctr">
            <a:spAutoFit/>
          </a:bodyPr>
          <a:lstStyle/>
          <a:p>
            <a:pPr>
              <a:lnSpc>
                <a:spcPct val="150000"/>
              </a:lnSpc>
            </a:pPr>
            <a:r>
              <a:rPr lang="he-IL" b="1" dirty="0" smtClean="0">
                <a:solidFill>
                  <a:srgbClr val="00B0F0"/>
                </a:solidFill>
                <a:latin typeface="ProtocolHarel" pitchFamily="2" charset="-79"/>
                <a:cs typeface="ProtocolHarel" pitchFamily="2" charset="-79"/>
              </a:rPr>
              <a:t>חדש</a:t>
            </a:r>
            <a:endParaRPr lang="he-IL" sz="1600" b="1" dirty="0">
              <a:solidFill>
                <a:srgbClr val="00B0F0"/>
              </a:solidFill>
              <a:latin typeface="ProtocolHarel" pitchFamily="2" charset="-79"/>
              <a:cs typeface="ProtocolHarel" pitchFamily="2" charset="-79"/>
            </a:endParaRPr>
          </a:p>
        </p:txBody>
      </p:sp>
      <p:sp>
        <p:nvSpPr>
          <p:cNvPr id="82" name="מלבן 81"/>
          <p:cNvSpPr/>
          <p:nvPr/>
        </p:nvSpPr>
        <p:spPr>
          <a:xfrm>
            <a:off x="2584630" y="2145685"/>
            <a:ext cx="604653" cy="464166"/>
          </a:xfrm>
          <a:prstGeom prst="rect">
            <a:avLst/>
          </a:prstGeom>
        </p:spPr>
        <p:txBody>
          <a:bodyPr wrap="none" anchor="ctr">
            <a:spAutoFit/>
          </a:bodyPr>
          <a:lstStyle/>
          <a:p>
            <a:pPr>
              <a:lnSpc>
                <a:spcPct val="150000"/>
              </a:lnSpc>
            </a:pPr>
            <a:r>
              <a:rPr lang="he-IL" b="1" dirty="0" smtClean="0">
                <a:solidFill>
                  <a:srgbClr val="00B0F0"/>
                </a:solidFill>
                <a:latin typeface="ProtocolHarel" pitchFamily="2" charset="-79"/>
                <a:cs typeface="ProtocolHarel" pitchFamily="2" charset="-79"/>
                <a:hlinkClick r:id="rId10" action="ppaction://hlinksldjump"/>
              </a:rPr>
              <a:t>חדש</a:t>
            </a:r>
            <a:endParaRPr lang="he-IL" b="1" dirty="0">
              <a:solidFill>
                <a:srgbClr val="00B0F0"/>
              </a:solidFill>
              <a:latin typeface="ProtocolHarel" pitchFamily="2" charset="-79"/>
              <a:cs typeface="ProtocolHarel" pitchFamily="2" charset="-79"/>
            </a:endParaRPr>
          </a:p>
        </p:txBody>
      </p:sp>
      <p:sp>
        <p:nvSpPr>
          <p:cNvPr id="9" name="TextBox 8"/>
          <p:cNvSpPr txBox="1"/>
          <p:nvPr/>
        </p:nvSpPr>
        <p:spPr>
          <a:xfrm>
            <a:off x="611560" y="1303164"/>
            <a:ext cx="2095725" cy="369332"/>
          </a:xfrm>
          <a:prstGeom prst="rect">
            <a:avLst/>
          </a:prstGeom>
          <a:noFill/>
        </p:spPr>
        <p:txBody>
          <a:bodyPr wrap="square" rtlCol="1">
            <a:spAutoFit/>
          </a:bodyPr>
          <a:lstStyle/>
          <a:p>
            <a:r>
              <a:rPr lang="he-IL" b="1" dirty="0">
                <a:solidFill>
                  <a:srgbClr val="00B0F0"/>
                </a:solidFill>
                <a:latin typeface="ProtocolHarel" pitchFamily="2" charset="-79"/>
                <a:cs typeface="ProtocolHarel" pitchFamily="2" charset="-79"/>
                <a:hlinkClick r:id="rId11" action="ppaction://hlinksldjump"/>
              </a:rPr>
              <a:t>המוצר הורחב</a:t>
            </a:r>
            <a:endParaRPr lang="he-IL" b="1" dirty="0">
              <a:solidFill>
                <a:srgbClr val="00B0F0"/>
              </a:solidFill>
              <a:latin typeface="ProtocolHarel" pitchFamily="2" charset="-79"/>
              <a:cs typeface="ProtocolHarel" pitchFamily="2" charset="-79"/>
            </a:endParaRPr>
          </a:p>
        </p:txBody>
      </p:sp>
      <p:sp>
        <p:nvSpPr>
          <p:cNvPr id="83" name="TextBox 82"/>
          <p:cNvSpPr txBox="1"/>
          <p:nvPr/>
        </p:nvSpPr>
        <p:spPr>
          <a:xfrm>
            <a:off x="1411141" y="1744504"/>
            <a:ext cx="1296144" cy="369332"/>
          </a:xfrm>
          <a:prstGeom prst="rect">
            <a:avLst/>
          </a:prstGeom>
          <a:noFill/>
        </p:spPr>
        <p:txBody>
          <a:bodyPr wrap="square" rtlCol="1">
            <a:spAutoFit/>
          </a:bodyPr>
          <a:lstStyle/>
          <a:p>
            <a:r>
              <a:rPr lang="he-IL" b="1" dirty="0" smtClean="0">
                <a:solidFill>
                  <a:srgbClr val="00B050"/>
                </a:solidFill>
                <a:latin typeface="ProtocolHarel" pitchFamily="2" charset="-79"/>
                <a:cs typeface="ProtocolHarel" pitchFamily="2" charset="-79"/>
              </a:rPr>
              <a:t>ללא שינוי</a:t>
            </a:r>
            <a:endParaRPr lang="he-IL" b="1" dirty="0">
              <a:solidFill>
                <a:srgbClr val="00B050"/>
              </a:solidFill>
              <a:latin typeface="ProtocolHarel" pitchFamily="2" charset="-79"/>
              <a:cs typeface="ProtocolHarel" pitchFamily="2" charset="-79"/>
            </a:endParaRPr>
          </a:p>
        </p:txBody>
      </p:sp>
      <p:sp>
        <p:nvSpPr>
          <p:cNvPr id="84" name="TextBox 83"/>
          <p:cNvSpPr txBox="1"/>
          <p:nvPr/>
        </p:nvSpPr>
        <p:spPr>
          <a:xfrm>
            <a:off x="1447618" y="4530217"/>
            <a:ext cx="1296144" cy="369332"/>
          </a:xfrm>
          <a:prstGeom prst="rect">
            <a:avLst/>
          </a:prstGeom>
          <a:noFill/>
        </p:spPr>
        <p:txBody>
          <a:bodyPr wrap="square" rtlCol="1">
            <a:spAutoFit/>
          </a:bodyPr>
          <a:lstStyle/>
          <a:p>
            <a:r>
              <a:rPr lang="he-IL" b="1" dirty="0" smtClean="0">
                <a:solidFill>
                  <a:srgbClr val="00B050"/>
                </a:solidFill>
                <a:latin typeface="ProtocolHarel" pitchFamily="2" charset="-79"/>
                <a:cs typeface="ProtocolHarel" pitchFamily="2" charset="-79"/>
              </a:rPr>
              <a:t>ללא שינוי</a:t>
            </a:r>
            <a:endParaRPr lang="he-IL" b="1" dirty="0">
              <a:solidFill>
                <a:srgbClr val="00B050"/>
              </a:solidFill>
              <a:latin typeface="ProtocolHarel" pitchFamily="2" charset="-79"/>
              <a:cs typeface="ProtocolHarel" pitchFamily="2" charset="-79"/>
            </a:endParaRPr>
          </a:p>
        </p:txBody>
      </p:sp>
      <p:sp>
        <p:nvSpPr>
          <p:cNvPr id="85" name="TextBox 84"/>
          <p:cNvSpPr txBox="1"/>
          <p:nvPr/>
        </p:nvSpPr>
        <p:spPr>
          <a:xfrm>
            <a:off x="971600" y="3231511"/>
            <a:ext cx="1735685" cy="369332"/>
          </a:xfrm>
          <a:prstGeom prst="rect">
            <a:avLst/>
          </a:prstGeom>
          <a:noFill/>
        </p:spPr>
        <p:txBody>
          <a:bodyPr wrap="square" rtlCol="1">
            <a:spAutoFit/>
          </a:bodyPr>
          <a:lstStyle/>
          <a:p>
            <a:r>
              <a:rPr lang="he-IL" b="1" dirty="0" smtClean="0">
                <a:solidFill>
                  <a:srgbClr val="00B0F0"/>
                </a:solidFill>
                <a:latin typeface="ProtocolHarel" pitchFamily="2" charset="-79"/>
                <a:cs typeface="ProtocolHarel" pitchFamily="2" charset="-79"/>
                <a:hlinkClick r:id="rId12" action="ppaction://hlinksldjump"/>
              </a:rPr>
              <a:t>המוצר הורחב</a:t>
            </a:r>
            <a:endParaRPr lang="he-IL" b="1" dirty="0">
              <a:solidFill>
                <a:srgbClr val="00B0F0"/>
              </a:solidFill>
              <a:latin typeface="ProtocolHarel" pitchFamily="2" charset="-79"/>
              <a:cs typeface="ProtocolHarel" pitchFamily="2" charset="-79"/>
            </a:endParaRPr>
          </a:p>
        </p:txBody>
      </p:sp>
      <p:sp>
        <p:nvSpPr>
          <p:cNvPr id="88" name="TextBox 87"/>
          <p:cNvSpPr txBox="1"/>
          <p:nvPr/>
        </p:nvSpPr>
        <p:spPr>
          <a:xfrm>
            <a:off x="971600" y="2743324"/>
            <a:ext cx="1735685" cy="369332"/>
          </a:xfrm>
          <a:prstGeom prst="rect">
            <a:avLst/>
          </a:prstGeom>
          <a:noFill/>
        </p:spPr>
        <p:txBody>
          <a:bodyPr wrap="square" rtlCol="1">
            <a:spAutoFit/>
          </a:bodyPr>
          <a:lstStyle/>
          <a:p>
            <a:r>
              <a:rPr lang="he-IL" b="1" dirty="0">
                <a:solidFill>
                  <a:srgbClr val="00B0F0"/>
                </a:solidFill>
                <a:latin typeface="ProtocolHarel" pitchFamily="2" charset="-79"/>
                <a:cs typeface="ProtocolHarel" pitchFamily="2" charset="-79"/>
                <a:hlinkClick r:id="rId13" action="ppaction://hlinksldjump"/>
              </a:rPr>
              <a:t>המוצר הורחב</a:t>
            </a:r>
            <a:endParaRPr lang="he-IL" b="1" dirty="0">
              <a:solidFill>
                <a:srgbClr val="00B0F0"/>
              </a:solidFill>
              <a:latin typeface="ProtocolHarel" pitchFamily="2" charset="-79"/>
              <a:cs typeface="ProtocolHarel" pitchFamily="2" charset="-79"/>
            </a:endParaRPr>
          </a:p>
        </p:txBody>
      </p:sp>
      <p:grpSp>
        <p:nvGrpSpPr>
          <p:cNvPr id="89" name="קבוצה 88"/>
          <p:cNvGrpSpPr/>
          <p:nvPr/>
        </p:nvGrpSpPr>
        <p:grpSpPr>
          <a:xfrm>
            <a:off x="3768829" y="3748011"/>
            <a:ext cx="5184577" cy="401069"/>
            <a:chOff x="4283968" y="2974620"/>
            <a:chExt cx="4669438" cy="401069"/>
          </a:xfrm>
        </p:grpSpPr>
        <p:sp>
          <p:nvSpPr>
            <p:cNvPr id="90" name="מלבן 89"/>
            <p:cNvSpPr/>
            <p:nvPr/>
          </p:nvSpPr>
          <p:spPr>
            <a:xfrm>
              <a:off x="4283968" y="2974620"/>
              <a:ext cx="4669438"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91" name="Picture 10" descr="http://spcustomers-edit-prd.harel-ext.com/PublishingImages/icon-featuies/health/Health---livuy-rofe-ishi-be-erua-refu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968" y="3062018"/>
              <a:ext cx="213504" cy="213504"/>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מלבן 91"/>
          <p:cNvSpPr/>
          <p:nvPr/>
        </p:nvSpPr>
        <p:spPr>
          <a:xfrm>
            <a:off x="3703034" y="3736136"/>
            <a:ext cx="4397358" cy="338554"/>
          </a:xfrm>
          <a:prstGeom prst="rect">
            <a:avLst/>
          </a:prstGeom>
        </p:spPr>
        <p:txBody>
          <a:bodyPr wrap="square">
            <a:spAutoFit/>
          </a:bodyPr>
          <a:lstStyle/>
          <a:p>
            <a:r>
              <a:rPr lang="he-IL" sz="1600" b="1" dirty="0" smtClean="0">
                <a:solidFill>
                  <a:schemeClr val="tx2"/>
                </a:solidFill>
                <a:latin typeface="ProtocolHarel" pitchFamily="2" charset="-79"/>
                <a:cs typeface="ProtocolHarel" pitchFamily="2" charset="-79"/>
              </a:rPr>
              <a:t>כל כתב שירות או כיסוי אחר בחבילה</a:t>
            </a:r>
            <a:endParaRPr lang="he-IL" dirty="0">
              <a:latin typeface="ProtocolHarel" pitchFamily="2" charset="-79"/>
              <a:cs typeface="ProtocolHarel" pitchFamily="2" charset="-79"/>
            </a:endParaRPr>
          </a:p>
        </p:txBody>
      </p:sp>
      <p:sp>
        <p:nvSpPr>
          <p:cNvPr id="93" name="TextBox 92"/>
          <p:cNvSpPr txBox="1"/>
          <p:nvPr/>
        </p:nvSpPr>
        <p:spPr>
          <a:xfrm>
            <a:off x="1573059" y="3763879"/>
            <a:ext cx="1170703" cy="369332"/>
          </a:xfrm>
          <a:prstGeom prst="rect">
            <a:avLst/>
          </a:prstGeom>
          <a:noFill/>
        </p:spPr>
        <p:txBody>
          <a:bodyPr wrap="square" rtlCol="1">
            <a:spAutoFit/>
          </a:bodyPr>
          <a:lstStyle/>
          <a:p>
            <a:r>
              <a:rPr lang="he-IL" b="1" dirty="0" smtClean="0">
                <a:solidFill>
                  <a:srgbClr val="00B050"/>
                </a:solidFill>
                <a:latin typeface="ProtocolHarel" pitchFamily="2" charset="-79"/>
                <a:cs typeface="ProtocolHarel" pitchFamily="2" charset="-79"/>
              </a:rPr>
              <a:t>ללא שינוי</a:t>
            </a:r>
            <a:endParaRPr lang="he-IL" sz="1400" b="1" dirty="0">
              <a:solidFill>
                <a:srgbClr val="00B050"/>
              </a:solidFill>
              <a:latin typeface="ProtocolHarel" pitchFamily="2" charset="-79"/>
              <a:cs typeface="ProtocolHarel" pitchFamily="2" charset="-79"/>
            </a:endParaRPr>
          </a:p>
        </p:txBody>
      </p:sp>
      <p:sp>
        <p:nvSpPr>
          <p:cNvPr id="94" name="TextBox 93"/>
          <p:cNvSpPr txBox="1"/>
          <p:nvPr/>
        </p:nvSpPr>
        <p:spPr>
          <a:xfrm>
            <a:off x="2635277" y="3595663"/>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Tree>
    <p:extLst>
      <p:ext uri="{BB962C8B-B14F-4D97-AF65-F5344CB8AC3E}">
        <p14:creationId xmlns:p14="http://schemas.microsoft.com/office/powerpoint/2010/main" val="170065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1091233" y="131490"/>
            <a:ext cx="7931898" cy="714380"/>
          </a:xfrm>
        </p:spPr>
        <p:txBody>
          <a:bodyPr>
            <a:normAutofit/>
          </a:bodyPr>
          <a:lstStyle/>
          <a:p>
            <a:r>
              <a:rPr lang="he-IL" sz="4000" dirty="0" smtClean="0">
                <a:latin typeface="ProtocolHarel" pitchFamily="2" charset="-79"/>
                <a:cs typeface="ProtocolHarel" pitchFamily="2" charset="-79"/>
              </a:rPr>
              <a:t>מחלות קשות</a:t>
            </a:r>
            <a:endParaRPr lang="he-IL" sz="4000" dirty="0">
              <a:latin typeface="ProtocolHarel" pitchFamily="2" charset="-79"/>
              <a:cs typeface="ProtocolHarel" pitchFamily="2" charset="-79"/>
            </a:endParaRPr>
          </a:p>
        </p:txBody>
      </p:sp>
      <p:sp>
        <p:nvSpPr>
          <p:cNvPr id="7" name="מלבן 6"/>
          <p:cNvSpPr/>
          <p:nvPr/>
        </p:nvSpPr>
        <p:spPr>
          <a:xfrm>
            <a:off x="7568692" y="692696"/>
            <a:ext cx="1447832" cy="588110"/>
          </a:xfrm>
          <a:prstGeom prst="rect">
            <a:avLst/>
          </a:prstGeom>
        </p:spPr>
        <p:txBody>
          <a:bodyPr wrap="none">
            <a:spAutoFit/>
          </a:bodyPr>
          <a:lstStyle/>
          <a:p>
            <a:pPr>
              <a:lnSpc>
                <a:spcPct val="150000"/>
              </a:lnSpc>
            </a:pPr>
            <a:r>
              <a:rPr lang="he-IL" sz="2400" b="1" dirty="0" smtClean="0">
                <a:solidFill>
                  <a:srgbClr val="00B050"/>
                </a:solidFill>
                <a:effectLst>
                  <a:outerShdw blurRad="38100" dist="38100" dir="2700000" algn="tl">
                    <a:srgbClr val="000000">
                      <a:alpha val="43137"/>
                    </a:srgbClr>
                  </a:outerShdw>
                </a:effectLst>
                <a:latin typeface="ProtocolHarel" pitchFamily="2" charset="-79"/>
                <a:cs typeface="ProtocolHarel" pitchFamily="2" charset="-79"/>
              </a:rPr>
              <a:t>כיסויים: </a:t>
            </a:r>
            <a:r>
              <a:rPr lang="he-IL" sz="2400" b="1" dirty="0" smtClean="0">
                <a:solidFill>
                  <a:srgbClr val="00B050"/>
                </a:solidFill>
                <a:latin typeface="ProtocolHarel" pitchFamily="2" charset="-79"/>
                <a:cs typeface="ProtocolHarel" pitchFamily="2" charset="-79"/>
              </a:rPr>
              <a:t>   </a:t>
            </a:r>
            <a:endParaRPr lang="he-IL" sz="2400" b="1" dirty="0">
              <a:solidFill>
                <a:srgbClr val="00B050"/>
              </a:solidFill>
              <a:latin typeface="ProtocolHarel" pitchFamily="2" charset="-79"/>
              <a:cs typeface="ProtocolHarel" pitchFamily="2" charset="-79"/>
            </a:endParaRPr>
          </a:p>
        </p:txBody>
      </p:sp>
      <p:sp>
        <p:nvSpPr>
          <p:cNvPr id="21" name="מלבן 20"/>
          <p:cNvSpPr/>
          <p:nvPr/>
        </p:nvSpPr>
        <p:spPr>
          <a:xfrm>
            <a:off x="6395309" y="4005064"/>
            <a:ext cx="2590035" cy="588110"/>
          </a:xfrm>
          <a:prstGeom prst="rect">
            <a:avLst/>
          </a:prstGeom>
        </p:spPr>
        <p:txBody>
          <a:bodyPr wrap="square">
            <a:spAutoFit/>
          </a:bodyPr>
          <a:lstStyle/>
          <a:p>
            <a:pPr>
              <a:lnSpc>
                <a:spcPct val="150000"/>
              </a:lnSpc>
            </a:pPr>
            <a:r>
              <a:rPr lang="he-IL" sz="2400" b="1" dirty="0">
                <a:solidFill>
                  <a:srgbClr val="00B050"/>
                </a:solidFill>
                <a:effectLst>
                  <a:outerShdw blurRad="38100" dist="38100" dir="2700000" algn="tl">
                    <a:srgbClr val="000000">
                      <a:alpha val="43137"/>
                    </a:srgbClr>
                  </a:outerShdw>
                </a:effectLst>
                <a:latin typeface="ProtocolHarel" pitchFamily="2" charset="-79"/>
                <a:cs typeface="ProtocolHarel" pitchFamily="2" charset="-79"/>
              </a:rPr>
              <a:t>תנאים </a:t>
            </a:r>
            <a:r>
              <a:rPr lang="he-IL" sz="2400" b="1" dirty="0" smtClean="0">
                <a:solidFill>
                  <a:srgbClr val="00B050"/>
                </a:solidFill>
                <a:effectLst>
                  <a:outerShdw blurRad="38100" dist="38100" dir="2700000" algn="tl">
                    <a:srgbClr val="000000">
                      <a:alpha val="43137"/>
                    </a:srgbClr>
                  </a:outerShdw>
                </a:effectLst>
                <a:latin typeface="ProtocolHarel" pitchFamily="2" charset="-79"/>
                <a:cs typeface="ProtocolHarel" pitchFamily="2" charset="-79"/>
              </a:rPr>
              <a:t>כלליים:    </a:t>
            </a:r>
            <a:endParaRPr lang="he-IL" sz="2400" b="1" dirty="0">
              <a:solidFill>
                <a:srgbClr val="00B050"/>
              </a:solidFill>
              <a:effectLst>
                <a:outerShdw blurRad="38100" dist="38100" dir="2700000" algn="tl">
                  <a:srgbClr val="000000">
                    <a:alpha val="43137"/>
                  </a:srgbClr>
                </a:outerShdw>
              </a:effectLst>
              <a:latin typeface="ProtocolHarel" pitchFamily="2" charset="-79"/>
              <a:cs typeface="ProtocolHarel" pitchFamily="2" charset="-79"/>
            </a:endParaRPr>
          </a:p>
        </p:txBody>
      </p:sp>
      <p:sp>
        <p:nvSpPr>
          <p:cNvPr id="2" name="מלבן 1"/>
          <p:cNvSpPr/>
          <p:nvPr/>
        </p:nvSpPr>
        <p:spPr>
          <a:xfrm>
            <a:off x="3768831" y="1744504"/>
            <a:ext cx="5184575"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grpSp>
        <p:nvGrpSpPr>
          <p:cNvPr id="40" name="קבוצה 39"/>
          <p:cNvGrpSpPr/>
          <p:nvPr/>
        </p:nvGrpSpPr>
        <p:grpSpPr>
          <a:xfrm>
            <a:off x="3779913" y="1284856"/>
            <a:ext cx="5184576" cy="401069"/>
            <a:chOff x="4283968" y="2016777"/>
            <a:chExt cx="4669439" cy="401069"/>
          </a:xfrm>
        </p:grpSpPr>
        <p:sp>
          <p:nvSpPr>
            <p:cNvPr id="32" name="מלבן 31"/>
            <p:cNvSpPr/>
            <p:nvPr/>
          </p:nvSpPr>
          <p:spPr>
            <a:xfrm>
              <a:off x="4283968" y="2016777"/>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30" name="Picture 6" descr="http://spcustomers-edit-prd.harel-ext.com/PublishingImages/icon-featuies/health/Health---Nituchim-Be-Hu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093" y="2108865"/>
              <a:ext cx="213504" cy="2135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קבוצה 42"/>
          <p:cNvGrpSpPr/>
          <p:nvPr/>
        </p:nvGrpSpPr>
        <p:grpSpPr>
          <a:xfrm>
            <a:off x="3768832" y="4589874"/>
            <a:ext cx="5184576" cy="338554"/>
            <a:chOff x="4283968" y="4672999"/>
            <a:chExt cx="4669439" cy="338554"/>
          </a:xfrm>
        </p:grpSpPr>
        <p:sp>
          <p:nvSpPr>
            <p:cNvPr id="35" name="מלבן 34"/>
            <p:cNvSpPr/>
            <p:nvPr/>
          </p:nvSpPr>
          <p:spPr>
            <a:xfrm>
              <a:off x="4283968" y="4672999"/>
              <a:ext cx="4669439" cy="3385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32" name="Picture 8" descr="http://spcustomers-edit-prd.harel-ext.com/PublishingImages/icon-featuies/health/Health---ivchun-mahir-be-asu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843" y="4739461"/>
              <a:ext cx="205628" cy="2056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קבוצה 44"/>
          <p:cNvGrpSpPr/>
          <p:nvPr/>
        </p:nvGrpSpPr>
        <p:grpSpPr>
          <a:xfrm>
            <a:off x="3768831" y="5532721"/>
            <a:ext cx="5184576" cy="401069"/>
            <a:chOff x="4283967" y="5632852"/>
            <a:chExt cx="4669439" cy="401069"/>
          </a:xfrm>
        </p:grpSpPr>
        <p:sp>
          <p:nvSpPr>
            <p:cNvPr id="37" name="מלבן 36"/>
            <p:cNvSpPr/>
            <p:nvPr/>
          </p:nvSpPr>
          <p:spPr>
            <a:xfrm>
              <a:off x="4283967" y="5632852"/>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36" name="Picture 12" descr="http://spcustomers-edit-prd.harel-ext.com/PublishingImages/icon-featuies/health/Health---refua-prat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7241" y="5724518"/>
              <a:ext cx="220314" cy="2203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קבוצה 43"/>
          <p:cNvGrpSpPr/>
          <p:nvPr/>
        </p:nvGrpSpPr>
        <p:grpSpPr>
          <a:xfrm>
            <a:off x="3768832" y="5048061"/>
            <a:ext cx="5184576" cy="401069"/>
            <a:chOff x="4283968" y="5153429"/>
            <a:chExt cx="4669439" cy="401069"/>
          </a:xfrm>
        </p:grpSpPr>
        <p:sp>
          <p:nvSpPr>
            <p:cNvPr id="36" name="מלבן 35"/>
            <p:cNvSpPr/>
            <p:nvPr/>
          </p:nvSpPr>
          <p:spPr>
            <a:xfrm>
              <a:off x="4283968" y="5153429"/>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40" name="Picture 16" descr="סכום כספי חודשי במקרה של אובדן כושר עבוד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3901" y="5267243"/>
              <a:ext cx="175996" cy="17599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מלבן 2"/>
          <p:cNvSpPr/>
          <p:nvPr/>
        </p:nvSpPr>
        <p:spPr>
          <a:xfrm>
            <a:off x="4262698" y="1752491"/>
            <a:ext cx="3837694" cy="338554"/>
          </a:xfrm>
          <a:prstGeom prst="rect">
            <a:avLst/>
          </a:prstGeom>
        </p:spPr>
        <p:txBody>
          <a:bodyPr wrap="square">
            <a:spAutoFit/>
          </a:bodyPr>
          <a:lstStyle/>
          <a:p>
            <a:r>
              <a:rPr lang="he-IL" sz="1600" b="1" dirty="0" smtClean="0">
                <a:solidFill>
                  <a:schemeClr val="tx2"/>
                </a:solidFill>
                <a:latin typeface="ProtocolHarel" pitchFamily="2" charset="-79"/>
                <a:cs typeface="ProtocolHarel" pitchFamily="2" charset="-79"/>
              </a:rPr>
              <a:t>מענקית סרטן</a:t>
            </a:r>
            <a:endParaRPr lang="he-IL" dirty="0">
              <a:latin typeface="ProtocolHarel" pitchFamily="2" charset="-79"/>
              <a:cs typeface="ProtocolHarel" pitchFamily="2" charset="-79"/>
            </a:endParaRPr>
          </a:p>
        </p:txBody>
      </p:sp>
      <p:sp>
        <p:nvSpPr>
          <p:cNvPr id="13" name="מלבן 12"/>
          <p:cNvSpPr/>
          <p:nvPr/>
        </p:nvSpPr>
        <p:spPr>
          <a:xfrm>
            <a:off x="3874019" y="1292843"/>
            <a:ext cx="4237454" cy="338554"/>
          </a:xfrm>
          <a:prstGeom prst="rect">
            <a:avLst/>
          </a:prstGeom>
        </p:spPr>
        <p:txBody>
          <a:bodyPr wrap="square">
            <a:spAutoFit/>
          </a:bodyPr>
          <a:lstStyle/>
          <a:p>
            <a:r>
              <a:rPr lang="he-IL" sz="1600" b="1" dirty="0">
                <a:solidFill>
                  <a:schemeClr val="tx2"/>
                </a:solidFill>
                <a:latin typeface="ProtocolHarel" pitchFamily="2" charset="-79"/>
                <a:cs typeface="ProtocolHarel" pitchFamily="2" charset="-79"/>
              </a:rPr>
              <a:t>מענקית זהב</a:t>
            </a:r>
            <a:endParaRPr lang="he-IL" sz="1600" dirty="0"/>
          </a:p>
        </p:txBody>
      </p:sp>
      <p:sp>
        <p:nvSpPr>
          <p:cNvPr id="24" name="מלבן 23"/>
          <p:cNvSpPr/>
          <p:nvPr/>
        </p:nvSpPr>
        <p:spPr>
          <a:xfrm>
            <a:off x="4017527" y="4589873"/>
            <a:ext cx="4237454" cy="338554"/>
          </a:xfrm>
          <a:prstGeom prst="rect">
            <a:avLst/>
          </a:prstGeom>
        </p:spPr>
        <p:txBody>
          <a:bodyPr wrap="square">
            <a:spAutoFit/>
          </a:bodyPr>
          <a:lstStyle/>
          <a:p>
            <a:r>
              <a:rPr lang="he-IL" sz="1600" b="1" dirty="0" smtClean="0">
                <a:solidFill>
                  <a:schemeClr val="tx2"/>
                </a:solidFill>
                <a:latin typeface="ProtocolHarel" pitchFamily="2" charset="-79"/>
                <a:cs typeface="ProtocolHarel" pitchFamily="2" charset="-79"/>
              </a:rPr>
              <a:t>תקופת הביטוח – לכל החיים</a:t>
            </a:r>
          </a:p>
        </p:txBody>
      </p:sp>
      <p:sp>
        <p:nvSpPr>
          <p:cNvPr id="27" name="מלבן 26"/>
          <p:cNvSpPr/>
          <p:nvPr/>
        </p:nvSpPr>
        <p:spPr>
          <a:xfrm>
            <a:off x="4058273" y="5103831"/>
            <a:ext cx="4237454" cy="338554"/>
          </a:xfrm>
          <a:prstGeom prst="rect">
            <a:avLst/>
          </a:prstGeom>
        </p:spPr>
        <p:txBody>
          <a:bodyPr wrap="square">
            <a:spAutoFit/>
          </a:bodyPr>
          <a:lstStyle/>
          <a:p>
            <a:r>
              <a:rPr lang="he-IL" sz="1600" b="1" dirty="0" smtClean="0">
                <a:solidFill>
                  <a:srgbClr val="00B0F0"/>
                </a:solidFill>
                <a:latin typeface="ProtocolHarel" pitchFamily="2" charset="-79"/>
                <a:cs typeface="ProtocolHarel" pitchFamily="2" charset="-79"/>
              </a:rPr>
              <a:t>אפשרות לעדכן כיסויים אחת לשנתיים</a:t>
            </a:r>
            <a:endParaRPr lang="he-IL" dirty="0">
              <a:solidFill>
                <a:srgbClr val="00B0F0"/>
              </a:solidFill>
              <a:latin typeface="ProtocolHarel" pitchFamily="2" charset="-79"/>
              <a:cs typeface="ProtocolHarel" pitchFamily="2" charset="-79"/>
            </a:endParaRPr>
          </a:p>
        </p:txBody>
      </p:sp>
      <p:grpSp>
        <p:nvGrpSpPr>
          <p:cNvPr id="4" name="קבוצה 3"/>
          <p:cNvGrpSpPr/>
          <p:nvPr/>
        </p:nvGrpSpPr>
        <p:grpSpPr>
          <a:xfrm>
            <a:off x="3768830" y="6021288"/>
            <a:ext cx="5184576" cy="545469"/>
            <a:chOff x="4283966" y="5341308"/>
            <a:chExt cx="4669439" cy="401069"/>
          </a:xfrm>
        </p:grpSpPr>
        <p:sp>
          <p:nvSpPr>
            <p:cNvPr id="57" name="מלבן 56"/>
            <p:cNvSpPr/>
            <p:nvPr/>
          </p:nvSpPr>
          <p:spPr>
            <a:xfrm>
              <a:off x="4283966" y="5341308"/>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2052" name="Picture 4" descr="http://spcustomers-edit-prd.harel-ext.com/PublishingImages/icon-featuies/health/Health---cabalat-schum-lifney-nituac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8033" y="5456116"/>
              <a:ext cx="171451" cy="171451"/>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מלבן 55"/>
          <p:cNvSpPr/>
          <p:nvPr/>
        </p:nvSpPr>
        <p:spPr>
          <a:xfrm>
            <a:off x="2606688" y="4998866"/>
            <a:ext cx="604653" cy="464166"/>
          </a:xfrm>
          <a:prstGeom prst="rect">
            <a:avLst/>
          </a:prstGeom>
        </p:spPr>
        <p:txBody>
          <a:bodyPr wrap="none" anchor="ctr">
            <a:spAutoFit/>
          </a:bodyPr>
          <a:lstStyle/>
          <a:p>
            <a:pPr>
              <a:lnSpc>
                <a:spcPct val="150000"/>
              </a:lnSpc>
            </a:pPr>
            <a:r>
              <a:rPr lang="he-IL" b="1" dirty="0" smtClean="0">
                <a:solidFill>
                  <a:srgbClr val="00B0F0"/>
                </a:solidFill>
                <a:latin typeface="ProtocolHarel" pitchFamily="2" charset="-79"/>
                <a:cs typeface="ProtocolHarel" pitchFamily="2" charset="-79"/>
              </a:rPr>
              <a:t>חדש</a:t>
            </a:r>
            <a:endParaRPr lang="he-IL" sz="1600" b="1" dirty="0">
              <a:solidFill>
                <a:srgbClr val="00B0F0"/>
              </a:solidFill>
              <a:latin typeface="ProtocolHarel" pitchFamily="2" charset="-79"/>
              <a:cs typeface="ProtocolHarel" pitchFamily="2" charset="-79"/>
            </a:endParaRPr>
          </a:p>
        </p:txBody>
      </p:sp>
      <p:sp>
        <p:nvSpPr>
          <p:cNvPr id="61" name="מלבן 60"/>
          <p:cNvSpPr/>
          <p:nvPr/>
        </p:nvSpPr>
        <p:spPr>
          <a:xfrm>
            <a:off x="2606687" y="5490271"/>
            <a:ext cx="604653" cy="464166"/>
          </a:xfrm>
          <a:prstGeom prst="rect">
            <a:avLst/>
          </a:prstGeom>
        </p:spPr>
        <p:txBody>
          <a:bodyPr wrap="none" anchor="ctr">
            <a:spAutoFit/>
          </a:bodyPr>
          <a:lstStyle/>
          <a:p>
            <a:pPr>
              <a:lnSpc>
                <a:spcPct val="150000"/>
              </a:lnSpc>
            </a:pPr>
            <a:r>
              <a:rPr lang="he-IL" b="1" dirty="0" smtClean="0">
                <a:solidFill>
                  <a:srgbClr val="00B0F0"/>
                </a:solidFill>
                <a:latin typeface="ProtocolHarel" pitchFamily="2" charset="-79"/>
                <a:cs typeface="ProtocolHarel" pitchFamily="2" charset="-79"/>
              </a:rPr>
              <a:t>חדש</a:t>
            </a:r>
            <a:endParaRPr lang="he-IL" sz="1600" b="1" dirty="0">
              <a:solidFill>
                <a:srgbClr val="00B0F0"/>
              </a:solidFill>
              <a:latin typeface="ProtocolHarel" pitchFamily="2" charset="-79"/>
              <a:cs typeface="ProtocolHarel" pitchFamily="2" charset="-79"/>
            </a:endParaRPr>
          </a:p>
        </p:txBody>
      </p:sp>
      <p:sp>
        <p:nvSpPr>
          <p:cNvPr id="8" name="TextBox 7"/>
          <p:cNvSpPr txBox="1"/>
          <p:nvPr/>
        </p:nvSpPr>
        <p:spPr>
          <a:xfrm>
            <a:off x="2635277" y="1119079"/>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73" name="TextBox 72"/>
          <p:cNvSpPr txBox="1"/>
          <p:nvPr/>
        </p:nvSpPr>
        <p:spPr>
          <a:xfrm>
            <a:off x="2635277" y="1600641"/>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77" name="TextBox 76"/>
          <p:cNvSpPr txBox="1"/>
          <p:nvPr/>
        </p:nvSpPr>
        <p:spPr>
          <a:xfrm>
            <a:off x="2649565" y="4365104"/>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79" name="מלבן 78"/>
          <p:cNvSpPr/>
          <p:nvPr/>
        </p:nvSpPr>
        <p:spPr>
          <a:xfrm>
            <a:off x="4081286" y="5563978"/>
            <a:ext cx="4237454" cy="338554"/>
          </a:xfrm>
          <a:prstGeom prst="rect">
            <a:avLst/>
          </a:prstGeom>
        </p:spPr>
        <p:txBody>
          <a:bodyPr wrap="square">
            <a:spAutoFit/>
          </a:bodyPr>
          <a:lstStyle/>
          <a:p>
            <a:r>
              <a:rPr lang="he-IL" sz="1600" b="1" dirty="0" smtClean="0">
                <a:solidFill>
                  <a:srgbClr val="00B0F0"/>
                </a:solidFill>
                <a:latin typeface="ProtocolHarel" pitchFamily="2" charset="-79"/>
                <a:cs typeface="ProtocolHarel" pitchFamily="2" charset="-79"/>
              </a:rPr>
              <a:t>אפשרות לעדכון פרמיה אחת לשנתיים</a:t>
            </a:r>
            <a:endParaRPr lang="he-IL" dirty="0">
              <a:solidFill>
                <a:srgbClr val="00B0F0"/>
              </a:solidFill>
              <a:latin typeface="ProtocolHarel" pitchFamily="2" charset="-79"/>
              <a:cs typeface="ProtocolHarel" pitchFamily="2" charset="-79"/>
            </a:endParaRPr>
          </a:p>
        </p:txBody>
      </p:sp>
      <p:sp>
        <p:nvSpPr>
          <p:cNvPr id="80" name="מלבן 79"/>
          <p:cNvSpPr/>
          <p:nvPr/>
        </p:nvSpPr>
        <p:spPr>
          <a:xfrm>
            <a:off x="3848687" y="6021970"/>
            <a:ext cx="4477313" cy="584775"/>
          </a:xfrm>
          <a:prstGeom prst="rect">
            <a:avLst/>
          </a:prstGeom>
        </p:spPr>
        <p:txBody>
          <a:bodyPr wrap="square">
            <a:spAutoFit/>
          </a:bodyPr>
          <a:lstStyle/>
          <a:p>
            <a:r>
              <a:rPr lang="he-IL" sz="1600" b="1" dirty="0" smtClean="0">
                <a:solidFill>
                  <a:srgbClr val="00B0F0"/>
                </a:solidFill>
                <a:latin typeface="ProtocolHarel" pitchFamily="2" charset="-79"/>
                <a:cs typeface="ProtocolHarel" pitchFamily="2" charset="-79"/>
              </a:rPr>
              <a:t>עדכון מבוטחים בשינויים,</a:t>
            </a:r>
          </a:p>
          <a:p>
            <a:r>
              <a:rPr lang="he-IL" sz="1600" b="1" dirty="0" smtClean="0">
                <a:solidFill>
                  <a:srgbClr val="00B0F0"/>
                </a:solidFill>
                <a:latin typeface="ProtocolHarel" pitchFamily="2" charset="-79"/>
                <a:cs typeface="ProtocolHarel" pitchFamily="2" charset="-79"/>
              </a:rPr>
              <a:t>ובהעלאה מעל 10 ₪ או 20% נדרש אישור המבוטח</a:t>
            </a:r>
            <a:endParaRPr lang="he-IL" sz="1600" dirty="0">
              <a:solidFill>
                <a:srgbClr val="00B0F0"/>
              </a:solidFill>
              <a:latin typeface="ProtocolHarel" pitchFamily="2" charset="-79"/>
              <a:cs typeface="ProtocolHarel" pitchFamily="2" charset="-79"/>
            </a:endParaRPr>
          </a:p>
        </p:txBody>
      </p:sp>
      <p:sp>
        <p:nvSpPr>
          <p:cNvPr id="81" name="מלבן 80"/>
          <p:cNvSpPr/>
          <p:nvPr/>
        </p:nvSpPr>
        <p:spPr>
          <a:xfrm>
            <a:off x="2601475" y="6062429"/>
            <a:ext cx="604653" cy="464166"/>
          </a:xfrm>
          <a:prstGeom prst="rect">
            <a:avLst/>
          </a:prstGeom>
        </p:spPr>
        <p:txBody>
          <a:bodyPr wrap="none" anchor="ctr">
            <a:spAutoFit/>
          </a:bodyPr>
          <a:lstStyle/>
          <a:p>
            <a:pPr>
              <a:lnSpc>
                <a:spcPct val="150000"/>
              </a:lnSpc>
            </a:pPr>
            <a:r>
              <a:rPr lang="he-IL" b="1" dirty="0" smtClean="0">
                <a:solidFill>
                  <a:srgbClr val="00B0F0"/>
                </a:solidFill>
                <a:latin typeface="ProtocolHarel" pitchFamily="2" charset="-79"/>
                <a:cs typeface="ProtocolHarel" pitchFamily="2" charset="-79"/>
              </a:rPr>
              <a:t>חדש</a:t>
            </a:r>
            <a:endParaRPr lang="he-IL" sz="1600" b="1" dirty="0">
              <a:solidFill>
                <a:srgbClr val="00B0F0"/>
              </a:solidFill>
              <a:latin typeface="ProtocolHarel" pitchFamily="2" charset="-79"/>
              <a:cs typeface="ProtocolHarel" pitchFamily="2" charset="-79"/>
            </a:endParaRPr>
          </a:p>
        </p:txBody>
      </p:sp>
      <p:sp>
        <p:nvSpPr>
          <p:cNvPr id="9" name="TextBox 8"/>
          <p:cNvSpPr txBox="1"/>
          <p:nvPr/>
        </p:nvSpPr>
        <p:spPr>
          <a:xfrm>
            <a:off x="1411141" y="1303164"/>
            <a:ext cx="1296144" cy="369332"/>
          </a:xfrm>
          <a:prstGeom prst="rect">
            <a:avLst/>
          </a:prstGeom>
          <a:noFill/>
        </p:spPr>
        <p:txBody>
          <a:bodyPr wrap="square" rtlCol="1">
            <a:spAutoFit/>
          </a:bodyPr>
          <a:lstStyle/>
          <a:p>
            <a:r>
              <a:rPr lang="he-IL" b="1" dirty="0" smtClean="0">
                <a:solidFill>
                  <a:srgbClr val="00B050"/>
                </a:solidFill>
                <a:latin typeface="ProtocolHarel" pitchFamily="2" charset="-79"/>
                <a:cs typeface="ProtocolHarel" pitchFamily="2" charset="-79"/>
              </a:rPr>
              <a:t>ללא שינוי</a:t>
            </a:r>
            <a:endParaRPr lang="he-IL" b="1" dirty="0">
              <a:solidFill>
                <a:srgbClr val="00B050"/>
              </a:solidFill>
              <a:latin typeface="ProtocolHarel" pitchFamily="2" charset="-79"/>
              <a:cs typeface="ProtocolHarel" pitchFamily="2" charset="-79"/>
            </a:endParaRPr>
          </a:p>
        </p:txBody>
      </p:sp>
      <p:sp>
        <p:nvSpPr>
          <p:cNvPr id="83" name="TextBox 82"/>
          <p:cNvSpPr txBox="1"/>
          <p:nvPr/>
        </p:nvSpPr>
        <p:spPr>
          <a:xfrm>
            <a:off x="1411141" y="1744504"/>
            <a:ext cx="1296144" cy="369332"/>
          </a:xfrm>
          <a:prstGeom prst="rect">
            <a:avLst/>
          </a:prstGeom>
          <a:noFill/>
        </p:spPr>
        <p:txBody>
          <a:bodyPr wrap="square" rtlCol="1">
            <a:spAutoFit/>
          </a:bodyPr>
          <a:lstStyle/>
          <a:p>
            <a:r>
              <a:rPr lang="he-IL" b="1" dirty="0" smtClean="0">
                <a:solidFill>
                  <a:srgbClr val="00B050"/>
                </a:solidFill>
                <a:latin typeface="ProtocolHarel" pitchFamily="2" charset="-79"/>
                <a:cs typeface="ProtocolHarel" pitchFamily="2" charset="-79"/>
              </a:rPr>
              <a:t>ללא שינוי</a:t>
            </a:r>
            <a:endParaRPr lang="he-IL" b="1" dirty="0">
              <a:solidFill>
                <a:srgbClr val="00B050"/>
              </a:solidFill>
              <a:latin typeface="ProtocolHarel" pitchFamily="2" charset="-79"/>
              <a:cs typeface="ProtocolHarel" pitchFamily="2" charset="-79"/>
            </a:endParaRPr>
          </a:p>
        </p:txBody>
      </p:sp>
      <p:sp>
        <p:nvSpPr>
          <p:cNvPr id="84" name="TextBox 83"/>
          <p:cNvSpPr txBox="1"/>
          <p:nvPr/>
        </p:nvSpPr>
        <p:spPr>
          <a:xfrm>
            <a:off x="1505691" y="4530217"/>
            <a:ext cx="1296144" cy="369332"/>
          </a:xfrm>
          <a:prstGeom prst="rect">
            <a:avLst/>
          </a:prstGeom>
          <a:noFill/>
        </p:spPr>
        <p:txBody>
          <a:bodyPr wrap="square" rtlCol="1">
            <a:spAutoFit/>
          </a:bodyPr>
          <a:lstStyle/>
          <a:p>
            <a:r>
              <a:rPr lang="he-IL" b="1" dirty="0" smtClean="0">
                <a:solidFill>
                  <a:srgbClr val="00B050"/>
                </a:solidFill>
                <a:latin typeface="ProtocolHarel" pitchFamily="2" charset="-79"/>
                <a:cs typeface="ProtocolHarel" pitchFamily="2" charset="-79"/>
              </a:rPr>
              <a:t>ללא שינוי</a:t>
            </a:r>
            <a:endParaRPr lang="he-IL" b="1" dirty="0">
              <a:solidFill>
                <a:srgbClr val="00B050"/>
              </a:solidFill>
              <a:latin typeface="ProtocolHarel" pitchFamily="2" charset="-79"/>
              <a:cs typeface="ProtocolHarel" pitchFamily="2" charset="-79"/>
            </a:endParaRPr>
          </a:p>
        </p:txBody>
      </p:sp>
      <p:pic>
        <p:nvPicPr>
          <p:cNvPr id="38" name="Picture 2" descr="http://spcustomers-edit-prd.harel-ext.com/PublishingImages/icon-featuies/health/Health_Nituchim_Be_Israel_Mashlim_Shab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6000" y="1828610"/>
            <a:ext cx="258544" cy="23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62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1091233" y="131490"/>
            <a:ext cx="7931898" cy="714380"/>
          </a:xfrm>
        </p:spPr>
        <p:txBody>
          <a:bodyPr>
            <a:normAutofit/>
          </a:bodyPr>
          <a:lstStyle/>
          <a:p>
            <a:r>
              <a:rPr lang="he-IL" sz="4000" dirty="0" smtClean="0">
                <a:latin typeface="ProtocolHarel" pitchFamily="2" charset="-79"/>
                <a:cs typeface="ProtocolHarel" pitchFamily="2" charset="-79"/>
              </a:rPr>
              <a:t>סיעוד ותאונות אישיות</a:t>
            </a:r>
            <a:endParaRPr lang="he-IL" sz="4000" dirty="0">
              <a:latin typeface="ProtocolHarel" pitchFamily="2" charset="-79"/>
              <a:cs typeface="ProtocolHarel" pitchFamily="2" charset="-79"/>
            </a:endParaRPr>
          </a:p>
        </p:txBody>
      </p:sp>
      <p:sp>
        <p:nvSpPr>
          <p:cNvPr id="7" name="מלבן 6"/>
          <p:cNvSpPr/>
          <p:nvPr/>
        </p:nvSpPr>
        <p:spPr>
          <a:xfrm>
            <a:off x="7568692" y="865024"/>
            <a:ext cx="1447832" cy="646331"/>
          </a:xfrm>
          <a:prstGeom prst="rect">
            <a:avLst/>
          </a:prstGeom>
        </p:spPr>
        <p:txBody>
          <a:bodyPr wrap="none">
            <a:spAutoFit/>
          </a:bodyPr>
          <a:lstStyle/>
          <a:p>
            <a:pPr>
              <a:lnSpc>
                <a:spcPct val="150000"/>
              </a:lnSpc>
            </a:pPr>
            <a:r>
              <a:rPr lang="he-IL" sz="2400" b="1" dirty="0" smtClean="0">
                <a:solidFill>
                  <a:srgbClr val="00B050"/>
                </a:solidFill>
                <a:effectLst>
                  <a:outerShdw blurRad="38100" dist="38100" dir="2700000" algn="tl">
                    <a:srgbClr val="000000">
                      <a:alpha val="43137"/>
                    </a:srgbClr>
                  </a:outerShdw>
                </a:effectLst>
                <a:latin typeface="ProtocolHarel" pitchFamily="2" charset="-79"/>
                <a:cs typeface="ProtocolHarel" pitchFamily="2" charset="-79"/>
              </a:rPr>
              <a:t>כיסויים: </a:t>
            </a:r>
            <a:r>
              <a:rPr lang="he-IL" sz="2400" b="1" dirty="0" smtClean="0">
                <a:solidFill>
                  <a:srgbClr val="00B050"/>
                </a:solidFill>
                <a:latin typeface="ProtocolHarel" pitchFamily="2" charset="-79"/>
                <a:cs typeface="ProtocolHarel" pitchFamily="2" charset="-79"/>
              </a:rPr>
              <a:t>   </a:t>
            </a:r>
            <a:endParaRPr lang="he-IL" sz="2400" b="1" dirty="0">
              <a:solidFill>
                <a:srgbClr val="00B050"/>
              </a:solidFill>
              <a:latin typeface="ProtocolHarel" pitchFamily="2" charset="-79"/>
              <a:cs typeface="ProtocolHarel" pitchFamily="2" charset="-79"/>
            </a:endParaRPr>
          </a:p>
        </p:txBody>
      </p:sp>
      <p:sp>
        <p:nvSpPr>
          <p:cNvPr id="2" name="מלבן 1"/>
          <p:cNvSpPr/>
          <p:nvPr/>
        </p:nvSpPr>
        <p:spPr>
          <a:xfrm>
            <a:off x="4283968" y="1916832"/>
            <a:ext cx="4669438"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grpSp>
        <p:nvGrpSpPr>
          <p:cNvPr id="40" name="קבוצה 39"/>
          <p:cNvGrpSpPr/>
          <p:nvPr/>
        </p:nvGrpSpPr>
        <p:grpSpPr>
          <a:xfrm>
            <a:off x="4295049" y="1457184"/>
            <a:ext cx="4669439" cy="401069"/>
            <a:chOff x="4283968" y="2016777"/>
            <a:chExt cx="4669439" cy="401069"/>
          </a:xfrm>
        </p:grpSpPr>
        <p:sp>
          <p:nvSpPr>
            <p:cNvPr id="32" name="מלבן 31"/>
            <p:cNvSpPr/>
            <p:nvPr/>
          </p:nvSpPr>
          <p:spPr>
            <a:xfrm>
              <a:off x="4283968" y="2016777"/>
              <a:ext cx="4669439" cy="401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latin typeface="ProtocolHarel" pitchFamily="2" charset="-79"/>
                <a:cs typeface="ProtocolHarel" pitchFamily="2" charset="-79"/>
              </a:endParaRPr>
            </a:p>
          </p:txBody>
        </p:sp>
        <p:pic>
          <p:nvPicPr>
            <p:cNvPr id="1030" name="Picture 6" descr="http://spcustomers-edit-prd.harel-ext.com/PublishingImages/icon-featuies/health/Health---Nituchim-Be-Hu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093" y="2108865"/>
              <a:ext cx="213504" cy="21350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מלבן 2"/>
          <p:cNvSpPr/>
          <p:nvPr/>
        </p:nvSpPr>
        <p:spPr>
          <a:xfrm>
            <a:off x="4644008" y="1924819"/>
            <a:ext cx="3456383" cy="369332"/>
          </a:xfrm>
          <a:prstGeom prst="rect">
            <a:avLst/>
          </a:prstGeom>
        </p:spPr>
        <p:txBody>
          <a:bodyPr wrap="square">
            <a:spAutoFit/>
          </a:bodyPr>
          <a:lstStyle/>
          <a:p>
            <a:r>
              <a:rPr lang="he-IL" b="1" dirty="0" smtClean="0">
                <a:solidFill>
                  <a:schemeClr val="tx2"/>
                </a:solidFill>
                <a:latin typeface="ProtocolHarel" pitchFamily="2" charset="-79"/>
                <a:cs typeface="ProtocolHarel" pitchFamily="2" charset="-79"/>
              </a:rPr>
              <a:t>תאונות אישיות</a:t>
            </a:r>
            <a:endParaRPr lang="he-IL" sz="2000" dirty="0">
              <a:latin typeface="ProtocolHarel" pitchFamily="2" charset="-79"/>
              <a:cs typeface="ProtocolHarel" pitchFamily="2" charset="-79"/>
            </a:endParaRPr>
          </a:p>
        </p:txBody>
      </p:sp>
      <p:sp>
        <p:nvSpPr>
          <p:cNvPr id="13" name="מלבן 12"/>
          <p:cNvSpPr/>
          <p:nvPr/>
        </p:nvSpPr>
        <p:spPr>
          <a:xfrm>
            <a:off x="4295049" y="1465171"/>
            <a:ext cx="3816423" cy="369332"/>
          </a:xfrm>
          <a:prstGeom prst="rect">
            <a:avLst/>
          </a:prstGeom>
        </p:spPr>
        <p:txBody>
          <a:bodyPr wrap="square">
            <a:spAutoFit/>
          </a:bodyPr>
          <a:lstStyle/>
          <a:p>
            <a:r>
              <a:rPr lang="he-IL" b="1" dirty="0" smtClean="0">
                <a:solidFill>
                  <a:schemeClr val="tx2"/>
                </a:solidFill>
                <a:latin typeface="ProtocolHarel" pitchFamily="2" charset="-79"/>
                <a:cs typeface="ProtocolHarel" pitchFamily="2" charset="-79"/>
              </a:rPr>
              <a:t>סיעוד</a:t>
            </a:r>
            <a:endParaRPr lang="he-IL" sz="2000" dirty="0">
              <a:latin typeface="ProtocolHarel" pitchFamily="2" charset="-79"/>
              <a:cs typeface="ProtocolHarel" pitchFamily="2" charset="-79"/>
            </a:endParaRPr>
          </a:p>
        </p:txBody>
      </p:sp>
      <p:sp>
        <p:nvSpPr>
          <p:cNvPr id="8" name="TextBox 7"/>
          <p:cNvSpPr txBox="1"/>
          <p:nvPr/>
        </p:nvSpPr>
        <p:spPr>
          <a:xfrm>
            <a:off x="3563888" y="1291407"/>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73" name="TextBox 72"/>
          <p:cNvSpPr txBox="1"/>
          <p:nvPr/>
        </p:nvSpPr>
        <p:spPr>
          <a:xfrm>
            <a:off x="3563888" y="1772969"/>
            <a:ext cx="648072" cy="769441"/>
          </a:xfrm>
          <a:prstGeom prst="rect">
            <a:avLst/>
          </a:prstGeom>
          <a:noFill/>
        </p:spPr>
        <p:txBody>
          <a:bodyPr wrap="square" rtlCol="1">
            <a:spAutoFit/>
          </a:bodyPr>
          <a:lstStyle/>
          <a:p>
            <a:r>
              <a:rPr lang="he-IL" sz="4400" b="1" dirty="0" smtClean="0">
                <a:solidFill>
                  <a:srgbClr val="00B050"/>
                </a:solidFill>
                <a:latin typeface="ProtocolHarel" pitchFamily="2" charset="-79"/>
                <a:cs typeface="ProtocolHarel" pitchFamily="2" charset="-79"/>
                <a:sym typeface="Wingdings 2"/>
              </a:rPr>
              <a:t></a:t>
            </a:r>
            <a:endParaRPr lang="he-IL" sz="4400" b="1" dirty="0">
              <a:solidFill>
                <a:srgbClr val="00B050"/>
              </a:solidFill>
              <a:latin typeface="ProtocolHarel" pitchFamily="2" charset="-79"/>
              <a:cs typeface="ProtocolHarel" pitchFamily="2" charset="-79"/>
            </a:endParaRPr>
          </a:p>
        </p:txBody>
      </p:sp>
      <p:sp>
        <p:nvSpPr>
          <p:cNvPr id="38" name="TextBox 37"/>
          <p:cNvSpPr txBox="1"/>
          <p:nvPr/>
        </p:nvSpPr>
        <p:spPr>
          <a:xfrm>
            <a:off x="2230161" y="1952309"/>
            <a:ext cx="1296144" cy="369332"/>
          </a:xfrm>
          <a:prstGeom prst="rect">
            <a:avLst/>
          </a:prstGeom>
          <a:noFill/>
        </p:spPr>
        <p:txBody>
          <a:bodyPr wrap="square" rtlCol="1">
            <a:spAutoFit/>
          </a:bodyPr>
          <a:lstStyle/>
          <a:p>
            <a:r>
              <a:rPr lang="he-IL" b="1" dirty="0" smtClean="0">
                <a:solidFill>
                  <a:srgbClr val="00B050"/>
                </a:solidFill>
                <a:latin typeface="ProtocolHarel" pitchFamily="2" charset="-79"/>
                <a:cs typeface="ProtocolHarel" pitchFamily="2" charset="-79"/>
              </a:rPr>
              <a:t>ללא שינוי</a:t>
            </a:r>
            <a:endParaRPr lang="he-IL" b="1" dirty="0">
              <a:solidFill>
                <a:srgbClr val="00B050"/>
              </a:solidFill>
              <a:latin typeface="ProtocolHarel" pitchFamily="2" charset="-79"/>
              <a:cs typeface="ProtocolHarel" pitchFamily="2" charset="-79"/>
            </a:endParaRPr>
          </a:p>
        </p:txBody>
      </p:sp>
      <p:sp>
        <p:nvSpPr>
          <p:cNvPr id="41" name="TextBox 40"/>
          <p:cNvSpPr txBox="1"/>
          <p:nvPr/>
        </p:nvSpPr>
        <p:spPr>
          <a:xfrm>
            <a:off x="2235097" y="1478806"/>
            <a:ext cx="1296144" cy="369332"/>
          </a:xfrm>
          <a:prstGeom prst="rect">
            <a:avLst/>
          </a:prstGeom>
          <a:noFill/>
        </p:spPr>
        <p:txBody>
          <a:bodyPr wrap="square" rtlCol="1">
            <a:spAutoFit/>
          </a:bodyPr>
          <a:lstStyle/>
          <a:p>
            <a:r>
              <a:rPr lang="he-IL" b="1" dirty="0" smtClean="0">
                <a:solidFill>
                  <a:srgbClr val="00B050"/>
                </a:solidFill>
                <a:latin typeface="ProtocolHarel" pitchFamily="2" charset="-79"/>
                <a:cs typeface="ProtocolHarel" pitchFamily="2" charset="-79"/>
              </a:rPr>
              <a:t>ללא שינוי</a:t>
            </a:r>
            <a:endParaRPr lang="he-IL" b="1" dirty="0">
              <a:solidFill>
                <a:srgbClr val="00B050"/>
              </a:solidFill>
              <a:latin typeface="ProtocolHarel" pitchFamily="2" charset="-79"/>
              <a:cs typeface="ProtocolHarel" pitchFamily="2" charset="-79"/>
            </a:endParaRPr>
          </a:p>
        </p:txBody>
      </p:sp>
      <p:pic>
        <p:nvPicPr>
          <p:cNvPr id="28" name="Picture 2" descr="http://spcustomers-edit-prd.harel-ext.com/PublishingImages/icon-featuies/health/Health_Nituchim_Be_Israel_Mashlim_Shab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790" y="1993057"/>
            <a:ext cx="258544" cy="23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45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a:latin typeface="ProtocolHarel" pitchFamily="2" charset="-79"/>
                <a:cs typeface="ProtocolHarel" pitchFamily="2" charset="-79"/>
              </a:rPr>
              <a:t>אי תלות בין כיסויים</a:t>
            </a:r>
            <a:endParaRPr lang="he-IL" sz="4000" dirty="0"/>
          </a:p>
        </p:txBody>
      </p:sp>
      <p:sp>
        <p:nvSpPr>
          <p:cNvPr id="17" name="Rectangle 13"/>
          <p:cNvSpPr/>
          <p:nvPr/>
        </p:nvSpPr>
        <p:spPr>
          <a:xfrm>
            <a:off x="835572" y="5045114"/>
            <a:ext cx="4974215" cy="400110"/>
          </a:xfrm>
          <a:prstGeom prst="rect">
            <a:avLst/>
          </a:prstGeom>
          <a:noFill/>
        </p:spPr>
        <p:txBody>
          <a:bodyPr wrap="square">
            <a:spAutoFit/>
          </a:bodyPr>
          <a:lstStyle/>
          <a:p>
            <a:pPr marL="360000" indent="-360000" algn="just" fontAlgn="base">
              <a:spcAft>
                <a:spcPts val="600"/>
              </a:spcAft>
              <a:buSzPct val="100000"/>
              <a:buBlip>
                <a:blip r:embed="rId2"/>
              </a:buBlip>
            </a:pPr>
            <a:endParaRPr lang="he-IL" sz="2000" dirty="0">
              <a:solidFill>
                <a:srgbClr val="002060"/>
              </a:solidFill>
              <a:ea typeface="Calibri"/>
              <a:cs typeface="ProtocolHarel"/>
            </a:endParaRPr>
          </a:p>
        </p:txBody>
      </p:sp>
      <p:sp>
        <p:nvSpPr>
          <p:cNvPr id="9" name="מלבן 8"/>
          <p:cNvSpPr/>
          <p:nvPr/>
        </p:nvSpPr>
        <p:spPr>
          <a:xfrm>
            <a:off x="539552" y="1565346"/>
            <a:ext cx="2520000" cy="162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נספחים</a:t>
            </a:r>
            <a:endParaRPr lang="he-IL" sz="2800" b="1" dirty="0"/>
          </a:p>
        </p:txBody>
      </p:sp>
      <p:grpSp>
        <p:nvGrpSpPr>
          <p:cNvPr id="19" name="Group 3"/>
          <p:cNvGrpSpPr/>
          <p:nvPr/>
        </p:nvGrpSpPr>
        <p:grpSpPr>
          <a:xfrm>
            <a:off x="6300192" y="3094038"/>
            <a:ext cx="2520852" cy="2046714"/>
            <a:chOff x="4491605" y="2480931"/>
            <a:chExt cx="5481956" cy="1540679"/>
          </a:xfrm>
          <a:effectLst>
            <a:outerShdw blurRad="50800" dist="38100" dir="2700000" algn="tl" rotWithShape="0">
              <a:prstClr val="black">
                <a:alpha val="40000"/>
              </a:prstClr>
            </a:outerShdw>
          </a:effectLst>
        </p:grpSpPr>
        <p:sp>
          <p:nvSpPr>
            <p:cNvPr id="20" name="Rectangle 7"/>
            <p:cNvSpPr/>
            <p:nvPr/>
          </p:nvSpPr>
          <p:spPr>
            <a:xfrm>
              <a:off x="4492214" y="2626954"/>
              <a:ext cx="5480103" cy="1394656"/>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21" name="Rectangle 13"/>
            <p:cNvSpPr/>
            <p:nvPr/>
          </p:nvSpPr>
          <p:spPr>
            <a:xfrm>
              <a:off x="4491605" y="2480931"/>
              <a:ext cx="5481956" cy="1540679"/>
            </a:xfrm>
            <a:prstGeom prst="rect">
              <a:avLst/>
            </a:prstGeom>
          </p:spPr>
          <p:txBody>
            <a:bodyPr wrap="square">
              <a:spAutoFit/>
            </a:bodyPr>
            <a:lstStyle/>
            <a:p>
              <a:pPr algn="just" fontAlgn="base">
                <a:spcBef>
                  <a:spcPts val="0"/>
                </a:spcBef>
                <a:buSzPct val="100000"/>
              </a:pPr>
              <a:endParaRPr lang="he-IL" sz="1200" dirty="0" smtClean="0">
                <a:solidFill>
                  <a:srgbClr val="084584"/>
                </a:solidFill>
                <a:ea typeface="Calibri"/>
                <a:cs typeface="ProtocolHarel"/>
              </a:endParaRPr>
            </a:p>
            <a:p>
              <a:pPr marL="108000" indent="-360000" algn="just" fontAlgn="base">
                <a:spcBef>
                  <a:spcPts val="0"/>
                </a:spcBef>
                <a:spcAft>
                  <a:spcPts val="600"/>
                </a:spcAft>
                <a:buSzPct val="100000"/>
                <a:buBlip>
                  <a:blip r:embed="rId2"/>
                </a:buBlip>
              </a:pPr>
              <a:r>
                <a:rPr lang="he-IL" sz="2000" dirty="0">
                  <a:solidFill>
                    <a:srgbClr val="002060"/>
                  </a:solidFill>
                  <a:ea typeface="Calibri"/>
                  <a:cs typeface="ProtocolHarel"/>
                </a:rPr>
                <a:t>ניתוחים בישראל</a:t>
              </a:r>
            </a:p>
            <a:p>
              <a:pPr marL="361950" indent="-361950" fontAlgn="base">
                <a:spcBef>
                  <a:spcPts val="0"/>
                </a:spcBef>
                <a:spcAft>
                  <a:spcPts val="600"/>
                </a:spcAft>
                <a:buSzPct val="100000"/>
                <a:buBlip>
                  <a:blip r:embed="rId2"/>
                </a:buBlip>
              </a:pPr>
              <a:r>
                <a:rPr lang="he-IL" sz="2000" dirty="0">
                  <a:solidFill>
                    <a:srgbClr val="002060"/>
                  </a:solidFill>
                  <a:ea typeface="Calibri"/>
                  <a:cs typeface="ProtocolHarel"/>
                </a:rPr>
                <a:t>השתלות וטיפולים מיוחדים בחו"ל</a:t>
              </a:r>
            </a:p>
            <a:p>
              <a:pPr marL="108000" indent="-360000" algn="just" fontAlgn="base">
                <a:spcBef>
                  <a:spcPts val="0"/>
                </a:spcBef>
                <a:spcAft>
                  <a:spcPts val="600"/>
                </a:spcAft>
                <a:buSzPct val="100000"/>
                <a:buBlip>
                  <a:blip r:embed="rId2"/>
                </a:buBlip>
              </a:pPr>
              <a:r>
                <a:rPr lang="he-IL" sz="2000" dirty="0">
                  <a:solidFill>
                    <a:srgbClr val="002060"/>
                  </a:solidFill>
                  <a:ea typeface="Calibri"/>
                  <a:cs typeface="ProtocolHarel"/>
                </a:rPr>
                <a:t>תרופות </a:t>
              </a:r>
            </a:p>
            <a:p>
              <a:pPr marL="108000" indent="-360000" algn="just" fontAlgn="base">
                <a:spcBef>
                  <a:spcPts val="0"/>
                </a:spcBef>
                <a:spcAft>
                  <a:spcPts val="600"/>
                </a:spcAft>
                <a:buSzPct val="100000"/>
                <a:buBlip>
                  <a:blip r:embed="rId2"/>
                </a:buBlip>
              </a:pPr>
              <a:r>
                <a:rPr lang="he-IL" sz="2000" dirty="0">
                  <a:solidFill>
                    <a:srgbClr val="002060"/>
                  </a:solidFill>
                  <a:ea typeface="Calibri"/>
                  <a:cs typeface="ProtocolHarel"/>
                </a:rPr>
                <a:t>מחלות קשות</a:t>
              </a:r>
            </a:p>
          </p:txBody>
        </p:sp>
      </p:grpSp>
      <p:sp>
        <p:nvSpPr>
          <p:cNvPr id="22" name="מלבן 21"/>
          <p:cNvSpPr/>
          <p:nvPr/>
        </p:nvSpPr>
        <p:spPr>
          <a:xfrm>
            <a:off x="6300192" y="1554584"/>
            <a:ext cx="2520000" cy="16200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כיסויי בסיס</a:t>
            </a:r>
            <a:endParaRPr lang="he-IL" sz="2800" b="1" dirty="0"/>
          </a:p>
        </p:txBody>
      </p:sp>
      <p:sp>
        <p:nvSpPr>
          <p:cNvPr id="26" name="מלבן 25"/>
          <p:cNvSpPr/>
          <p:nvPr/>
        </p:nvSpPr>
        <p:spPr>
          <a:xfrm>
            <a:off x="3419872" y="1565346"/>
            <a:ext cx="2520000" cy="162000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כתבי שרות</a:t>
            </a:r>
            <a:endParaRPr lang="he-IL" sz="2800" b="1" dirty="0"/>
          </a:p>
        </p:txBody>
      </p:sp>
      <p:sp>
        <p:nvSpPr>
          <p:cNvPr id="3" name="מלבן 2"/>
          <p:cNvSpPr/>
          <p:nvPr/>
        </p:nvSpPr>
        <p:spPr>
          <a:xfrm>
            <a:off x="558872" y="3498800"/>
            <a:ext cx="5453288" cy="1708160"/>
          </a:xfrm>
          <a:prstGeom prst="rect">
            <a:avLst/>
          </a:prstGeom>
        </p:spPr>
        <p:txBody>
          <a:bodyPr wrap="square">
            <a:spAutoFit/>
          </a:bodyPr>
          <a:lstStyle/>
          <a:p>
            <a:pPr marL="285750" indent="-285750" fontAlgn="base">
              <a:spcAft>
                <a:spcPts val="600"/>
              </a:spcAft>
              <a:buSzPct val="100000"/>
              <a:buBlip>
                <a:blip r:embed="rId2"/>
              </a:buBlip>
            </a:pPr>
            <a:r>
              <a:rPr lang="he-IL" sz="2000" dirty="0">
                <a:solidFill>
                  <a:srgbClr val="002060"/>
                </a:solidFill>
                <a:ea typeface="Calibri"/>
                <a:cs typeface="ProtocolHarel"/>
              </a:rPr>
              <a:t>לא ניתן להתנות רכישת כיסוי בסיס ברכישת כיסוי בסיס אחר, אך ניתן להתנות רכישת נספחים או כתבי שירות ברכישת כיסוי בסיס.</a:t>
            </a:r>
          </a:p>
          <a:p>
            <a:pPr marL="285750" indent="-285750" fontAlgn="base">
              <a:spcAft>
                <a:spcPts val="600"/>
              </a:spcAft>
              <a:buSzPct val="100000"/>
              <a:buBlip>
                <a:blip r:embed="rId2"/>
              </a:buBlip>
            </a:pPr>
            <a:r>
              <a:rPr lang="he-IL" sz="2000" dirty="0">
                <a:solidFill>
                  <a:srgbClr val="002060"/>
                </a:solidFill>
                <a:ea typeface="Calibri"/>
                <a:cs typeface="ProtocolHarel"/>
              </a:rPr>
              <a:t>נדרשת הסכמה נפרדת של הרוכש עבור כל כיסוי וכיסוי.</a:t>
            </a:r>
          </a:p>
        </p:txBody>
      </p:sp>
    </p:spTree>
    <p:extLst>
      <p:ext uri="{BB962C8B-B14F-4D97-AF65-F5344CB8AC3E}">
        <p14:creationId xmlns:p14="http://schemas.microsoft.com/office/powerpoint/2010/main" val="414170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000" dirty="0">
                <a:latin typeface="ProtocolHarel" pitchFamily="2" charset="-79"/>
                <a:cs typeface="ProtocolHarel" pitchFamily="2" charset="-79"/>
              </a:rPr>
              <a:t>תכניות שאינן בתוקף</a:t>
            </a:r>
            <a:endParaRPr lang="he-IL" sz="4000" dirty="0"/>
          </a:p>
        </p:txBody>
      </p:sp>
      <p:grpSp>
        <p:nvGrpSpPr>
          <p:cNvPr id="4" name="Group 3"/>
          <p:cNvGrpSpPr/>
          <p:nvPr/>
        </p:nvGrpSpPr>
        <p:grpSpPr>
          <a:xfrm>
            <a:off x="417380" y="1226882"/>
            <a:ext cx="8429814" cy="1833052"/>
            <a:chOff x="1104280" y="1226882"/>
            <a:chExt cx="7742913" cy="1080120"/>
          </a:xfrm>
        </p:grpSpPr>
        <p:sp>
          <p:nvSpPr>
            <p:cNvPr id="5" name="Rectangle 7"/>
            <p:cNvSpPr/>
            <p:nvPr/>
          </p:nvSpPr>
          <p:spPr>
            <a:xfrm>
              <a:off x="1269240" y="1226882"/>
              <a:ext cx="7577953" cy="1080120"/>
            </a:xfrm>
            <a:prstGeom prst="rect">
              <a:avLst/>
            </a:prstGeom>
            <a:solidFill>
              <a:srgbClr val="CDF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6" name="Rectangle 13"/>
            <p:cNvSpPr/>
            <p:nvPr/>
          </p:nvSpPr>
          <p:spPr>
            <a:xfrm>
              <a:off x="1104280" y="1235279"/>
              <a:ext cx="4953008" cy="1033731"/>
            </a:xfrm>
            <a:prstGeom prst="rect">
              <a:avLst/>
            </a:prstGeom>
          </p:spPr>
          <p:txBody>
            <a:bodyPr wrap="square">
              <a:spAutoFit/>
            </a:bodyPr>
            <a:lstStyle/>
            <a:p>
              <a:pPr marL="108000" indent="-360000" algn="just" fontAlgn="base">
                <a:spcBef>
                  <a:spcPts val="0"/>
                </a:spcBef>
                <a:buSzPct val="100000"/>
                <a:buBlip>
                  <a:blip r:embed="rId2"/>
                </a:buBlip>
              </a:pPr>
              <a:r>
                <a:rPr lang="he-IL" dirty="0">
                  <a:solidFill>
                    <a:srgbClr val="002060"/>
                  </a:solidFill>
                  <a:ea typeface="Calibri"/>
                  <a:cs typeface="ProtocolHarel"/>
                </a:rPr>
                <a:t>מטריה ניתוחית</a:t>
              </a:r>
              <a:endParaRPr lang="he-IL" dirty="0">
                <a:solidFill>
                  <a:srgbClr val="002060"/>
                </a:solidFill>
                <a:latin typeface="ProtocolHarel" pitchFamily="2" charset="-79"/>
                <a:cs typeface="ProtocolHarel" pitchFamily="2" charset="-79"/>
              </a:endParaRPr>
            </a:p>
            <a:p>
              <a:pPr marL="108000" indent="-360000" algn="just" fontAlgn="base">
                <a:spcBef>
                  <a:spcPts val="0"/>
                </a:spcBef>
                <a:buSzPct val="100000"/>
                <a:buBlip>
                  <a:blip r:embed="rId2"/>
                </a:buBlip>
              </a:pPr>
              <a:r>
                <a:rPr lang="he-IL" dirty="0">
                  <a:solidFill>
                    <a:srgbClr val="002060"/>
                  </a:solidFill>
                  <a:latin typeface="ProtocolHarel" pitchFamily="2" charset="-79"/>
                  <a:cs typeface="ProtocolHarel" pitchFamily="2" charset="-79"/>
                </a:rPr>
                <a:t>פיצוי יומי עקב מחלת ילד</a:t>
              </a:r>
            </a:p>
            <a:p>
              <a:pPr marL="108000" indent="-360000" algn="just" fontAlgn="base">
                <a:spcBef>
                  <a:spcPts val="0"/>
                </a:spcBef>
                <a:buSzPct val="100000"/>
                <a:buBlip>
                  <a:blip r:embed="rId2"/>
                </a:buBlip>
              </a:pPr>
              <a:r>
                <a:rPr lang="he-IL" dirty="0">
                  <a:solidFill>
                    <a:srgbClr val="002060"/>
                  </a:solidFill>
                  <a:latin typeface="ProtocolHarel" pitchFamily="2" charset="-79"/>
                  <a:cs typeface="ProtocolHarel" pitchFamily="2" charset="-79"/>
                </a:rPr>
                <a:t>פיצוי עקב אשפוז מתאונה/מחלה</a:t>
              </a:r>
            </a:p>
            <a:p>
              <a:pPr marL="108000" indent="-360000" algn="just" fontAlgn="base">
                <a:spcBef>
                  <a:spcPts val="0"/>
                </a:spcBef>
                <a:buSzPct val="100000"/>
                <a:buBlip>
                  <a:blip r:embed="rId2"/>
                </a:buBlip>
              </a:pPr>
              <a:r>
                <a:rPr lang="he-IL" dirty="0">
                  <a:solidFill>
                    <a:srgbClr val="002060"/>
                  </a:solidFill>
                  <a:latin typeface="ProtocolHarel" pitchFamily="2" charset="-79"/>
                  <a:cs typeface="ProtocolHarel" pitchFamily="2" charset="-79"/>
                </a:rPr>
                <a:t>ניתוחית פלוס 7</a:t>
              </a:r>
            </a:p>
            <a:p>
              <a:pPr marL="108000" indent="-360000" algn="just" fontAlgn="base">
                <a:spcBef>
                  <a:spcPts val="0"/>
                </a:spcBef>
                <a:buSzPct val="100000"/>
                <a:buBlip>
                  <a:blip r:embed="rId2"/>
                </a:buBlip>
              </a:pPr>
              <a:r>
                <a:rPr lang="he-IL" dirty="0">
                  <a:solidFill>
                    <a:srgbClr val="002060"/>
                  </a:solidFill>
                  <a:latin typeface="ProtocolHarel" pitchFamily="2" charset="-79"/>
                  <a:cs typeface="ProtocolHarel" pitchFamily="2" charset="-79"/>
                </a:rPr>
                <a:t>בריאים ומרוויחים</a:t>
              </a:r>
            </a:p>
            <a:p>
              <a:pPr marL="108000" indent="-360000" algn="just" fontAlgn="base">
                <a:spcBef>
                  <a:spcPts val="0"/>
                </a:spcBef>
                <a:buSzPct val="100000"/>
                <a:buBlip>
                  <a:blip r:embed="rId2"/>
                </a:buBlip>
              </a:pPr>
              <a:r>
                <a:rPr lang="he-IL" dirty="0">
                  <a:solidFill>
                    <a:srgbClr val="002060"/>
                  </a:solidFill>
                  <a:latin typeface="ProtocolHarel" pitchFamily="2" charset="-79"/>
                  <a:cs typeface="ProtocolHarel" pitchFamily="2" charset="-79"/>
                </a:rPr>
                <a:t>ביטול השתתפות עצמית לניתוחים</a:t>
              </a:r>
              <a:endParaRPr lang="he-IL" dirty="0">
                <a:solidFill>
                  <a:srgbClr val="002060"/>
                </a:solidFill>
              </a:endParaRPr>
            </a:p>
          </p:txBody>
        </p:sp>
      </p:grpSp>
      <p:grpSp>
        <p:nvGrpSpPr>
          <p:cNvPr id="7" name="Group 4"/>
          <p:cNvGrpSpPr/>
          <p:nvPr/>
        </p:nvGrpSpPr>
        <p:grpSpPr>
          <a:xfrm>
            <a:off x="179512" y="3284983"/>
            <a:ext cx="8637172" cy="1656186"/>
            <a:chOff x="866309" y="2355398"/>
            <a:chExt cx="8018903" cy="1080120"/>
          </a:xfrm>
        </p:grpSpPr>
        <p:sp>
          <p:nvSpPr>
            <p:cNvPr id="8" name="Rectangle 8"/>
            <p:cNvSpPr/>
            <p:nvPr/>
          </p:nvSpPr>
          <p:spPr>
            <a:xfrm>
              <a:off x="1257757" y="2355398"/>
              <a:ext cx="7627455" cy="1080120"/>
            </a:xfrm>
            <a:prstGeom prst="rect">
              <a:avLst/>
            </a:prstGeom>
            <a:solidFill>
              <a:srgbClr val="FFE3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9" name="Rectangle 14"/>
            <p:cNvSpPr/>
            <p:nvPr/>
          </p:nvSpPr>
          <p:spPr>
            <a:xfrm>
              <a:off x="866309" y="2475024"/>
              <a:ext cx="5198153" cy="782822"/>
            </a:xfrm>
            <a:prstGeom prst="rect">
              <a:avLst/>
            </a:prstGeom>
          </p:spPr>
          <p:txBody>
            <a:bodyPr wrap="square">
              <a:spAutoFit/>
            </a:bodyPr>
            <a:lstStyle/>
            <a:p>
              <a:pPr marL="108000" indent="-360000" algn="just" fontAlgn="base">
                <a:buSzPct val="100000"/>
                <a:buBlip>
                  <a:blip r:embed="rId2"/>
                </a:buBlip>
              </a:pPr>
              <a:r>
                <a:rPr lang="he-IL" dirty="0">
                  <a:solidFill>
                    <a:srgbClr val="002060"/>
                  </a:solidFill>
                  <a:latin typeface="ProtocolHarel" pitchFamily="2" charset="-79"/>
                  <a:cs typeface="ProtocolHarel" pitchFamily="2" charset="-79"/>
                </a:rPr>
                <a:t>הרחבה לפעילות ספורט חובבני לילדים </a:t>
              </a:r>
            </a:p>
            <a:p>
              <a:pPr marL="108000" indent="-360000" algn="just" fontAlgn="base">
                <a:buSzPct val="100000"/>
                <a:buBlip>
                  <a:blip r:embed="rId2"/>
                </a:buBlip>
              </a:pPr>
              <a:r>
                <a:rPr lang="he-IL" dirty="0">
                  <a:solidFill>
                    <a:srgbClr val="002060"/>
                  </a:solidFill>
                  <a:latin typeface="ProtocolHarel" pitchFamily="2" charset="-79"/>
                  <a:cs typeface="ProtocolHarel" pitchFamily="2" charset="-79"/>
                </a:rPr>
                <a:t>נספח מחליפי ניתוח</a:t>
              </a:r>
            </a:p>
            <a:p>
              <a:pPr marL="108000" indent="-360000" algn="just" fontAlgn="base">
                <a:buSzPct val="100000"/>
                <a:buBlip>
                  <a:blip r:embed="rId2"/>
                </a:buBlip>
              </a:pPr>
              <a:r>
                <a:rPr lang="he-IL" dirty="0">
                  <a:solidFill>
                    <a:srgbClr val="002060"/>
                  </a:solidFill>
                  <a:latin typeface="ProtocolHarel" pitchFamily="2" charset="-79"/>
                  <a:cs typeface="ProtocolHarel" pitchFamily="2" charset="-79"/>
                </a:rPr>
                <a:t>ייעוץ רפואי מיוחד</a:t>
              </a:r>
            </a:p>
            <a:p>
              <a:pPr marL="108000" indent="-360000" algn="just" fontAlgn="base">
                <a:buSzPct val="100000"/>
                <a:buBlip>
                  <a:blip r:embed="rId2"/>
                </a:buBlip>
              </a:pPr>
              <a:r>
                <a:rPr lang="he-IL" dirty="0">
                  <a:solidFill>
                    <a:srgbClr val="002060"/>
                  </a:solidFill>
                  <a:latin typeface="ProtocolHarel" pitchFamily="2" charset="-79"/>
                  <a:cs typeface="ProtocolHarel" pitchFamily="2" charset="-79"/>
                </a:rPr>
                <a:t>מרחיב קידס </a:t>
              </a:r>
            </a:p>
          </p:txBody>
        </p:sp>
      </p:grpSp>
      <p:sp>
        <p:nvSpPr>
          <p:cNvPr id="10" name="Pentagon 10"/>
          <p:cNvSpPr/>
          <p:nvPr/>
        </p:nvSpPr>
        <p:spPr>
          <a:xfrm flipH="1">
            <a:off x="5945699" y="1220521"/>
            <a:ext cx="2911489" cy="1839413"/>
          </a:xfrm>
          <a:prstGeom prst="homePlate">
            <a:avLst>
              <a:gd name="adj" fmla="val 4534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a:t>הפסקת שיווק תכניות הכוללות פיצוי או פרמיה </a:t>
            </a:r>
            <a:r>
              <a:rPr lang="he-IL" sz="2000" b="1" dirty="0" smtClean="0"/>
              <a:t>קבועה</a:t>
            </a:r>
            <a:endParaRPr lang="he-IL" sz="2000" b="1" dirty="0"/>
          </a:p>
        </p:txBody>
      </p:sp>
      <p:sp>
        <p:nvSpPr>
          <p:cNvPr id="11" name="Pentagon 11"/>
          <p:cNvSpPr/>
          <p:nvPr/>
        </p:nvSpPr>
        <p:spPr>
          <a:xfrm flipH="1">
            <a:off x="5936961" y="3284985"/>
            <a:ext cx="2926461" cy="16561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a:t>כיסויים שיכללו כחלק בלתי נפרד מכיסויי הבריאות החדשים </a:t>
            </a:r>
            <a:r>
              <a:rPr lang="he-IL" sz="1600" b="1" dirty="0"/>
              <a:t>(לדוגמא: כחלק מכיסוי לניתוחים</a:t>
            </a:r>
            <a:r>
              <a:rPr lang="he-IL" sz="1600" b="1" dirty="0" smtClean="0"/>
              <a:t>)</a:t>
            </a:r>
            <a:endParaRPr lang="he-IL" sz="2000" b="1" dirty="0"/>
          </a:p>
        </p:txBody>
      </p:sp>
      <p:grpSp>
        <p:nvGrpSpPr>
          <p:cNvPr id="20" name="Group 3"/>
          <p:cNvGrpSpPr/>
          <p:nvPr/>
        </p:nvGrpSpPr>
        <p:grpSpPr>
          <a:xfrm>
            <a:off x="613204" y="5157192"/>
            <a:ext cx="8250219" cy="1296144"/>
            <a:chOff x="1269240" y="1226881"/>
            <a:chExt cx="7577953" cy="1215134"/>
          </a:xfrm>
          <a:solidFill>
            <a:srgbClr val="00B050"/>
          </a:solidFill>
        </p:grpSpPr>
        <p:sp>
          <p:nvSpPr>
            <p:cNvPr id="21" name="Rectangle 7"/>
            <p:cNvSpPr/>
            <p:nvPr/>
          </p:nvSpPr>
          <p:spPr>
            <a:xfrm>
              <a:off x="1269240" y="1226881"/>
              <a:ext cx="7577953" cy="1215134"/>
            </a:xfrm>
            <a:prstGeom prst="rect">
              <a:avLst/>
            </a:prstGeom>
            <a:solidFill>
              <a:srgbClr val="B3FF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spcBef>
                  <a:spcPct val="0"/>
                </a:spcBef>
                <a:spcAft>
                  <a:spcPct val="0"/>
                </a:spcAft>
              </a:pPr>
              <a:endParaRPr lang="he-IL" sz="2000" dirty="0">
                <a:solidFill>
                  <a:prstClr val="white"/>
                </a:solidFill>
                <a:latin typeface="ProtocolHarel" pitchFamily="2" charset="-79"/>
                <a:cs typeface="ProtocolHarel" pitchFamily="2" charset="-79"/>
              </a:endParaRPr>
            </a:p>
          </p:txBody>
        </p:sp>
        <p:sp>
          <p:nvSpPr>
            <p:cNvPr id="22" name="Rectangle 13"/>
            <p:cNvSpPr/>
            <p:nvPr/>
          </p:nvSpPr>
          <p:spPr>
            <a:xfrm>
              <a:off x="1473488" y="1401637"/>
              <a:ext cx="4568893" cy="865621"/>
            </a:xfrm>
            <a:prstGeom prst="rect">
              <a:avLst/>
            </a:prstGeom>
            <a:noFill/>
          </p:spPr>
          <p:txBody>
            <a:bodyPr wrap="square">
              <a:spAutoFit/>
            </a:bodyPr>
            <a:lstStyle/>
            <a:p>
              <a:pPr marL="108000" indent="-360000" algn="just" fontAlgn="base">
                <a:buSzPct val="100000"/>
                <a:buBlip>
                  <a:blip r:embed="rId2"/>
                </a:buBlip>
              </a:pPr>
              <a:r>
                <a:rPr lang="he-IL" dirty="0">
                  <a:solidFill>
                    <a:srgbClr val="002060"/>
                  </a:solidFill>
                  <a:latin typeface="ProtocolHarel" pitchFamily="2" charset="-79"/>
                  <a:cs typeface="ProtocolHarel" pitchFamily="2" charset="-79"/>
                </a:rPr>
                <a:t>שחרור מתשלום פרמיה בפוליסות בריאות </a:t>
              </a:r>
            </a:p>
            <a:p>
              <a:pPr marL="108000" indent="-360000" algn="just" fontAlgn="base">
                <a:buSzPct val="100000"/>
                <a:buBlip>
                  <a:blip r:embed="rId2"/>
                </a:buBlip>
              </a:pPr>
              <a:r>
                <a:rPr lang="he-IL" dirty="0">
                  <a:solidFill>
                    <a:srgbClr val="002060"/>
                  </a:solidFill>
                  <a:latin typeface="ProtocolHarel" pitchFamily="2" charset="-79"/>
                  <a:cs typeface="ProtocolHarel" pitchFamily="2" charset="-79"/>
                </a:rPr>
                <a:t>ברות ביטוח חו"ל</a:t>
              </a:r>
            </a:p>
            <a:p>
              <a:pPr marL="108000" indent="-360000" algn="just" fontAlgn="base">
                <a:buSzPct val="100000"/>
                <a:buBlip>
                  <a:blip r:embed="rId2"/>
                </a:buBlip>
              </a:pPr>
              <a:r>
                <a:rPr lang="he-IL" dirty="0">
                  <a:solidFill>
                    <a:srgbClr val="002060"/>
                  </a:solidFill>
                  <a:latin typeface="ProtocolHarel" pitchFamily="2" charset="-79"/>
                  <a:cs typeface="ProtocolHarel" pitchFamily="2" charset="-79"/>
                </a:rPr>
                <a:t>הראל ספורט</a:t>
              </a:r>
              <a:endParaRPr lang="en-US" dirty="0">
                <a:solidFill>
                  <a:srgbClr val="002060"/>
                </a:solidFill>
                <a:latin typeface="ProtocolHarel" pitchFamily="2" charset="-79"/>
                <a:cs typeface="ProtocolHarel" pitchFamily="2" charset="-79"/>
              </a:endParaRPr>
            </a:p>
          </p:txBody>
        </p:sp>
      </p:grpSp>
      <p:sp>
        <p:nvSpPr>
          <p:cNvPr id="23" name="Pentagon 10"/>
          <p:cNvSpPr/>
          <p:nvPr/>
        </p:nvSpPr>
        <p:spPr>
          <a:xfrm flipH="1">
            <a:off x="5945815" y="5157192"/>
            <a:ext cx="2927604" cy="1296144"/>
          </a:xfrm>
          <a:prstGeom prst="homePlate">
            <a:avLst>
              <a:gd name="adj" fmla="val 661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pPr>
            <a:r>
              <a:rPr lang="he-IL" sz="2000" b="1" dirty="0"/>
              <a:t>תכניות שהוחלט על הפסקת שיווקן</a:t>
            </a:r>
            <a:endParaRPr lang="he-IL" sz="2000" b="1" dirty="0">
              <a:solidFill>
                <a:prstClr val="white"/>
              </a:solidFill>
              <a:latin typeface="ProtocolHarel" pitchFamily="2" charset="-79"/>
              <a:cs typeface="ProtocolHarel" pitchFamily="2" charset="-79"/>
            </a:endParaRPr>
          </a:p>
        </p:txBody>
      </p:sp>
      <p:sp>
        <p:nvSpPr>
          <p:cNvPr id="3" name="מלבן 2"/>
          <p:cNvSpPr/>
          <p:nvPr/>
        </p:nvSpPr>
        <p:spPr>
          <a:xfrm rot="20229592">
            <a:off x="452269" y="1336593"/>
            <a:ext cx="1421903" cy="504056"/>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rgbClr val="C00000"/>
                </a:solidFill>
              </a:rPr>
              <a:t>רגולציה</a:t>
            </a:r>
            <a:endParaRPr lang="he-IL" b="1" dirty="0">
              <a:solidFill>
                <a:srgbClr val="C00000"/>
              </a:solidFill>
            </a:endParaRPr>
          </a:p>
        </p:txBody>
      </p:sp>
      <p:sp>
        <p:nvSpPr>
          <p:cNvPr id="16" name="מלבן 15"/>
          <p:cNvSpPr/>
          <p:nvPr/>
        </p:nvSpPr>
        <p:spPr>
          <a:xfrm rot="20229592">
            <a:off x="365609" y="3308316"/>
            <a:ext cx="1421903" cy="504056"/>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rgbClr val="C00000"/>
                </a:solidFill>
              </a:rPr>
              <a:t>רגולציה</a:t>
            </a:r>
            <a:endParaRPr lang="he-IL" b="1" dirty="0">
              <a:solidFill>
                <a:srgbClr val="C00000"/>
              </a:solidFill>
            </a:endParaRPr>
          </a:p>
        </p:txBody>
      </p:sp>
      <p:pic>
        <p:nvPicPr>
          <p:cNvPr id="17" name="תמונה 16"/>
          <p:cNvPicPr>
            <a:picLocks noChangeAspect="1"/>
          </p:cNvPicPr>
          <p:nvPr/>
        </p:nvPicPr>
        <p:blipFill>
          <a:blip r:embed="rId3">
            <a:clrChange>
              <a:clrFrom>
                <a:srgbClr val="000000"/>
              </a:clrFrom>
              <a:clrTo>
                <a:srgbClr val="000000">
                  <a:alpha val="0"/>
                </a:srgbClr>
              </a:clrTo>
            </a:clrChange>
          </a:blip>
          <a:stretch>
            <a:fillRect/>
          </a:stretch>
        </p:blipFill>
        <p:spPr>
          <a:xfrm>
            <a:off x="982987" y="703483"/>
            <a:ext cx="856744" cy="753814"/>
          </a:xfrm>
          <a:prstGeom prst="rect">
            <a:avLst/>
          </a:prstGeom>
        </p:spPr>
      </p:pic>
      <p:pic>
        <p:nvPicPr>
          <p:cNvPr id="18" name="תמונה 17"/>
          <p:cNvPicPr>
            <a:picLocks noChangeAspect="1"/>
          </p:cNvPicPr>
          <p:nvPr/>
        </p:nvPicPr>
        <p:blipFill>
          <a:blip r:embed="rId3">
            <a:clrChange>
              <a:clrFrom>
                <a:srgbClr val="000000"/>
              </a:clrFrom>
              <a:clrTo>
                <a:srgbClr val="000000">
                  <a:alpha val="0"/>
                </a:srgbClr>
              </a:clrTo>
            </a:clrChange>
          </a:blip>
          <a:stretch>
            <a:fillRect/>
          </a:stretch>
        </p:blipFill>
        <p:spPr>
          <a:xfrm>
            <a:off x="856744" y="2683027"/>
            <a:ext cx="856744" cy="753814"/>
          </a:xfrm>
          <a:prstGeom prst="rect">
            <a:avLst/>
          </a:prstGeom>
        </p:spPr>
      </p:pic>
    </p:spTree>
    <p:extLst>
      <p:ext uri="{BB962C8B-B14F-4D97-AF65-F5344CB8AC3E}">
        <p14:creationId xmlns:p14="http://schemas.microsoft.com/office/powerpoint/2010/main" val="232701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3600" dirty="0" smtClean="0"/>
              <a:t>המסלולים המיוחדים והמוכרים שלנו ...</a:t>
            </a:r>
            <a:endParaRPr lang="he-IL" sz="3600" dirty="0"/>
          </a:p>
        </p:txBody>
      </p:sp>
      <p:graphicFrame>
        <p:nvGraphicFramePr>
          <p:cNvPr id="4" name="טבלה 3"/>
          <p:cNvGraphicFramePr>
            <a:graphicFrameLocks noGrp="1"/>
          </p:cNvGraphicFramePr>
          <p:nvPr>
            <p:extLst>
              <p:ext uri="{D42A27DB-BD31-4B8C-83A1-F6EECF244321}">
                <p14:modId xmlns:p14="http://schemas.microsoft.com/office/powerpoint/2010/main" val="1747189139"/>
              </p:ext>
            </p:extLst>
          </p:nvPr>
        </p:nvGraphicFramePr>
        <p:xfrm>
          <a:off x="339818" y="1052736"/>
          <a:ext cx="8480654" cy="5210810"/>
        </p:xfrm>
        <a:graphic>
          <a:graphicData uri="http://schemas.openxmlformats.org/drawingml/2006/table">
            <a:tbl>
              <a:tblPr rtl="1" firstRow="1" bandRow="1">
                <a:tableStyleId>{5C22544A-7EE6-4342-B048-85BDC9FD1C3A}</a:tableStyleId>
              </a:tblPr>
              <a:tblGrid>
                <a:gridCol w="1291108"/>
                <a:gridCol w="249560"/>
                <a:gridCol w="1512590"/>
                <a:gridCol w="287660"/>
                <a:gridCol w="1550690"/>
                <a:gridCol w="268610"/>
                <a:gridCol w="1497732"/>
                <a:gridCol w="298326"/>
                <a:gridCol w="1524378"/>
              </a:tblGrid>
              <a:tr h="771988">
                <a:tc>
                  <a:txBody>
                    <a:bodyPr/>
                    <a:lstStyle/>
                    <a:p>
                      <a:pPr algn="ctr" rtl="1"/>
                      <a:r>
                        <a:rPr lang="he-IL" dirty="0" smtClean="0">
                          <a:solidFill>
                            <a:srgbClr val="002060"/>
                          </a:solidFill>
                        </a:rPr>
                        <a:t>בריאות</a:t>
                      </a:r>
                      <a:r>
                        <a:rPr lang="he-IL" baseline="0" dirty="0" smtClean="0">
                          <a:solidFill>
                            <a:srgbClr val="002060"/>
                          </a:solidFill>
                        </a:rPr>
                        <a:t> בסיסית</a:t>
                      </a:r>
                      <a:endParaRPr lang="he-IL" dirty="0">
                        <a:solidFill>
                          <a:srgbClr val="002060"/>
                        </a:solidFill>
                      </a:endParaRPr>
                    </a:p>
                  </a:txBody>
                  <a:tcPr>
                    <a:solidFill>
                      <a:schemeClr val="bg1">
                        <a:lumMod val="85000"/>
                      </a:schemeClr>
                    </a:solidFill>
                  </a:tcPr>
                </a:tc>
                <a:tc>
                  <a:txBody>
                    <a:bodyPr/>
                    <a:lstStyle/>
                    <a:p>
                      <a:pPr algn="ctr" rtl="1"/>
                      <a:endParaRPr lang="he-IL" dirty="0">
                        <a:solidFill>
                          <a:srgbClr val="002060"/>
                        </a:solidFill>
                      </a:endParaRPr>
                    </a:p>
                  </a:txBody>
                  <a:tcPr>
                    <a:solidFill>
                      <a:schemeClr val="bg1"/>
                    </a:solidFill>
                  </a:tcPr>
                </a:tc>
                <a:tc>
                  <a:txBody>
                    <a:bodyPr/>
                    <a:lstStyle/>
                    <a:p>
                      <a:pPr algn="ctr" rtl="1"/>
                      <a:r>
                        <a:rPr lang="he-IL" dirty="0" smtClean="0">
                          <a:solidFill>
                            <a:srgbClr val="002060"/>
                          </a:solidFill>
                        </a:rPr>
                        <a:t>בייסיק פלטינום</a:t>
                      </a:r>
                      <a:endParaRPr lang="he-IL" dirty="0">
                        <a:solidFill>
                          <a:srgbClr val="002060"/>
                        </a:solidFill>
                      </a:endParaRPr>
                    </a:p>
                  </a:txBody>
                  <a:tcPr>
                    <a:solidFill>
                      <a:schemeClr val="bg1">
                        <a:lumMod val="85000"/>
                      </a:schemeClr>
                    </a:solidFill>
                  </a:tcPr>
                </a:tc>
                <a:tc>
                  <a:txBody>
                    <a:bodyPr/>
                    <a:lstStyle/>
                    <a:p>
                      <a:pPr algn="ctr" rtl="1"/>
                      <a:endParaRPr lang="he-IL" dirty="0">
                        <a:solidFill>
                          <a:srgbClr val="002060"/>
                        </a:solidFill>
                      </a:endParaRPr>
                    </a:p>
                  </a:txBody>
                  <a:tcPr>
                    <a:solidFill>
                      <a:schemeClr val="bg1"/>
                    </a:solidFill>
                  </a:tcPr>
                </a:tc>
                <a:tc>
                  <a:txBody>
                    <a:bodyPr/>
                    <a:lstStyle/>
                    <a:p>
                      <a:pPr algn="ctr" rtl="1"/>
                      <a:r>
                        <a:rPr lang="he-IL" dirty="0" smtClean="0">
                          <a:solidFill>
                            <a:srgbClr val="002060"/>
                          </a:solidFill>
                        </a:rPr>
                        <a:t>בייסיק פרימיום</a:t>
                      </a:r>
                      <a:endParaRPr lang="he-IL" dirty="0">
                        <a:solidFill>
                          <a:srgbClr val="002060"/>
                        </a:solidFill>
                      </a:endParaRPr>
                    </a:p>
                  </a:txBody>
                  <a:tcPr>
                    <a:solidFill>
                      <a:schemeClr val="bg1">
                        <a:lumMod val="85000"/>
                      </a:schemeClr>
                    </a:solidFill>
                  </a:tcPr>
                </a:tc>
                <a:tc>
                  <a:txBody>
                    <a:bodyPr/>
                    <a:lstStyle/>
                    <a:p>
                      <a:pPr algn="ctr" rtl="1"/>
                      <a:endParaRPr lang="he-IL" dirty="0">
                        <a:solidFill>
                          <a:srgbClr val="002060"/>
                        </a:solidFill>
                      </a:endParaRPr>
                    </a:p>
                  </a:txBody>
                  <a:tcPr>
                    <a:solidFill>
                      <a:schemeClr val="bg1"/>
                    </a:solidFill>
                  </a:tcPr>
                </a:tc>
                <a:tc>
                  <a:txBody>
                    <a:bodyPr/>
                    <a:lstStyle/>
                    <a:p>
                      <a:pPr algn="ctr" rtl="1"/>
                      <a:r>
                        <a:rPr lang="he-IL" dirty="0" smtClean="0">
                          <a:solidFill>
                            <a:srgbClr val="002060"/>
                          </a:solidFill>
                        </a:rPr>
                        <a:t>פריפרד</a:t>
                      </a:r>
                      <a:r>
                        <a:rPr lang="he-IL" baseline="0" dirty="0" smtClean="0">
                          <a:solidFill>
                            <a:srgbClr val="002060"/>
                          </a:solidFill>
                        </a:rPr>
                        <a:t> פלטינום</a:t>
                      </a:r>
                      <a:endParaRPr lang="he-IL" dirty="0">
                        <a:solidFill>
                          <a:srgbClr val="002060"/>
                        </a:solidFill>
                      </a:endParaRPr>
                    </a:p>
                  </a:txBody>
                  <a:tcPr>
                    <a:solidFill>
                      <a:schemeClr val="bg1">
                        <a:lumMod val="85000"/>
                      </a:schemeClr>
                    </a:solidFill>
                  </a:tcPr>
                </a:tc>
                <a:tc>
                  <a:txBody>
                    <a:bodyPr/>
                    <a:lstStyle/>
                    <a:p>
                      <a:pPr algn="ctr" rtl="1"/>
                      <a:endParaRPr lang="he-IL" dirty="0">
                        <a:solidFill>
                          <a:srgbClr val="002060"/>
                        </a:solidFill>
                      </a:endParaRPr>
                    </a:p>
                  </a:txBody>
                  <a:tcPr>
                    <a:solidFill>
                      <a:schemeClr val="bg1"/>
                    </a:solidFill>
                  </a:tcPr>
                </a:tc>
                <a:tc>
                  <a:txBody>
                    <a:bodyPr/>
                    <a:lstStyle/>
                    <a:p>
                      <a:pPr algn="ctr" rtl="1"/>
                      <a:r>
                        <a:rPr lang="he-IL" dirty="0" smtClean="0">
                          <a:solidFill>
                            <a:srgbClr val="002060"/>
                          </a:solidFill>
                        </a:rPr>
                        <a:t>פריפרד פרימיום</a:t>
                      </a:r>
                      <a:endParaRPr lang="he-IL" dirty="0">
                        <a:solidFill>
                          <a:srgbClr val="002060"/>
                        </a:solidFill>
                      </a:endParaRPr>
                    </a:p>
                  </a:txBody>
                  <a:tcPr>
                    <a:solidFill>
                      <a:schemeClr val="bg1">
                        <a:lumMod val="85000"/>
                      </a:schemeClr>
                    </a:solidFill>
                  </a:tcPr>
                </a:tc>
              </a:tr>
              <a:tr h="596164">
                <a:tc>
                  <a:txBody>
                    <a:bodyPr/>
                    <a:lstStyle/>
                    <a:p>
                      <a:pPr algn="ctr" rtl="1"/>
                      <a:r>
                        <a:rPr lang="he-IL" b="0" dirty="0" smtClean="0">
                          <a:solidFill>
                            <a:schemeClr val="bg1"/>
                          </a:solidFill>
                        </a:rPr>
                        <a:t>תרופות</a:t>
                      </a:r>
                      <a:endParaRPr lang="he-IL" b="0" dirty="0">
                        <a:solidFill>
                          <a:schemeClr val="bg1"/>
                        </a:solidFill>
                      </a:endParaRPr>
                    </a:p>
                  </a:txBody>
                  <a:tcPr anchor="ctr">
                    <a:solidFill>
                      <a:srgbClr val="0070C0"/>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תרופות</a:t>
                      </a:r>
                      <a:endParaRPr lang="he-IL" b="0" dirty="0">
                        <a:solidFill>
                          <a:schemeClr val="bg1"/>
                        </a:solidFill>
                      </a:endParaRPr>
                    </a:p>
                  </a:txBody>
                  <a:tcPr anchor="ctr">
                    <a:solidFill>
                      <a:srgbClr val="0070C0"/>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תרופות</a:t>
                      </a:r>
                      <a:endParaRPr lang="he-IL" b="0" dirty="0">
                        <a:solidFill>
                          <a:schemeClr val="bg1"/>
                        </a:solidFill>
                      </a:endParaRPr>
                    </a:p>
                  </a:txBody>
                  <a:tcPr anchor="ctr">
                    <a:solidFill>
                      <a:srgbClr val="0070C0"/>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תרופות</a:t>
                      </a:r>
                      <a:endParaRPr lang="he-IL" b="0" dirty="0">
                        <a:solidFill>
                          <a:schemeClr val="bg1"/>
                        </a:solidFill>
                      </a:endParaRPr>
                    </a:p>
                  </a:txBody>
                  <a:tcPr anchor="ctr">
                    <a:solidFill>
                      <a:srgbClr val="0070C0"/>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תרופות</a:t>
                      </a:r>
                      <a:endParaRPr lang="he-IL" b="0" dirty="0">
                        <a:solidFill>
                          <a:schemeClr val="bg1"/>
                        </a:solidFill>
                      </a:endParaRPr>
                    </a:p>
                  </a:txBody>
                  <a:tcPr anchor="ctr">
                    <a:solidFill>
                      <a:srgbClr val="0070C0"/>
                    </a:solidFill>
                  </a:tcPr>
                </a:tc>
              </a:tr>
              <a:tr h="576064">
                <a:tc>
                  <a:txBody>
                    <a:bodyPr/>
                    <a:lstStyle/>
                    <a:p>
                      <a:pPr algn="ctr" rtl="1"/>
                      <a:r>
                        <a:rPr lang="he-IL" b="0" dirty="0" smtClean="0">
                          <a:solidFill>
                            <a:schemeClr val="bg1"/>
                          </a:solidFill>
                        </a:rPr>
                        <a:t>השתלות</a:t>
                      </a:r>
                      <a:endParaRPr lang="he-IL" b="0" dirty="0">
                        <a:solidFill>
                          <a:schemeClr val="bg1"/>
                        </a:solidFill>
                      </a:endParaRPr>
                    </a:p>
                  </a:txBody>
                  <a:tcPr anchor="ctr">
                    <a:solidFill>
                      <a:srgbClr val="0070C0">
                        <a:alpha val="80000"/>
                      </a:srgbClr>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השתלות</a:t>
                      </a:r>
                      <a:endParaRPr lang="he-IL" b="0" dirty="0">
                        <a:solidFill>
                          <a:schemeClr val="bg1"/>
                        </a:solidFill>
                      </a:endParaRPr>
                    </a:p>
                  </a:txBody>
                  <a:tcPr anchor="ctr">
                    <a:solidFill>
                      <a:srgbClr val="0070C0">
                        <a:alpha val="80000"/>
                      </a:srgbClr>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השתלות</a:t>
                      </a:r>
                      <a:endParaRPr lang="he-IL" b="0" dirty="0">
                        <a:solidFill>
                          <a:schemeClr val="bg1"/>
                        </a:solidFill>
                      </a:endParaRPr>
                    </a:p>
                  </a:txBody>
                  <a:tcPr anchor="ctr">
                    <a:solidFill>
                      <a:srgbClr val="0070C0">
                        <a:alpha val="80000"/>
                      </a:srgbClr>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השתלות</a:t>
                      </a:r>
                      <a:endParaRPr lang="he-IL" b="0" dirty="0">
                        <a:solidFill>
                          <a:schemeClr val="bg1"/>
                        </a:solidFill>
                      </a:endParaRPr>
                    </a:p>
                  </a:txBody>
                  <a:tcPr anchor="ctr">
                    <a:solidFill>
                      <a:srgbClr val="0070C0">
                        <a:alpha val="80000"/>
                      </a:srgbClr>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השתלות</a:t>
                      </a:r>
                      <a:endParaRPr lang="he-IL" b="0" dirty="0">
                        <a:solidFill>
                          <a:schemeClr val="bg1"/>
                        </a:solidFill>
                      </a:endParaRPr>
                    </a:p>
                  </a:txBody>
                  <a:tcPr anchor="ctr">
                    <a:solidFill>
                      <a:srgbClr val="0070C0">
                        <a:alpha val="80000"/>
                      </a:srgbClr>
                    </a:solidFill>
                  </a:tcPr>
                </a:tc>
              </a:tr>
              <a:tr h="576064">
                <a:tc>
                  <a:txBody>
                    <a:bodyPr/>
                    <a:lstStyle/>
                    <a:p>
                      <a:pPr algn="ctr" rtl="1"/>
                      <a:endParaRPr lang="he-IL" b="0" dirty="0"/>
                    </a:p>
                  </a:txBody>
                  <a:tcPr anchor="ctr">
                    <a:solidFill>
                      <a:schemeClr val="bg1"/>
                    </a:solidFill>
                  </a:tcPr>
                </a:tc>
                <a:tc>
                  <a:txBody>
                    <a:bodyPr/>
                    <a:lstStyle/>
                    <a:p>
                      <a:pPr algn="ctr" rtl="1"/>
                      <a:endParaRPr lang="he-IL" b="0" dirty="0">
                        <a:solidFill>
                          <a:schemeClr val="bg1"/>
                        </a:solidFill>
                      </a:endParaRPr>
                    </a:p>
                  </a:txBody>
                  <a:tcPr anchor="ctr">
                    <a:solidFill>
                      <a:schemeClr val="bg1"/>
                    </a:solidFill>
                  </a:tcPr>
                </a:tc>
                <a:tc>
                  <a:txBody>
                    <a:bodyPr/>
                    <a:lstStyle/>
                    <a:p>
                      <a:endParaRPr lang="he-IL" dirty="0"/>
                    </a:p>
                  </a:txBody>
                  <a:tcPr anchor="ctr">
                    <a:solidFill>
                      <a:schemeClr val="bg1"/>
                    </a:solidFill>
                  </a:tcPr>
                </a:tc>
                <a:tc>
                  <a:txBody>
                    <a:bodyPr/>
                    <a:lstStyle/>
                    <a:p>
                      <a:pPr algn="ctr" rtl="1"/>
                      <a:endParaRPr lang="he-IL" b="0" dirty="0">
                        <a:solidFill>
                          <a:schemeClr val="bg1"/>
                        </a:solidFill>
                      </a:endParaRPr>
                    </a:p>
                  </a:txBody>
                  <a:tcPr anchor="ctr">
                    <a:solidFill>
                      <a:schemeClr val="bg1"/>
                    </a:solidFill>
                  </a:tcPr>
                </a:tc>
                <a:tc>
                  <a:txBody>
                    <a:bodyPr/>
                    <a:lstStyle/>
                    <a:p>
                      <a:endParaRPr lang="he-IL" dirty="0"/>
                    </a:p>
                  </a:txBody>
                  <a:tcPr anchor="ctr">
                    <a:solidFill>
                      <a:schemeClr val="bg1"/>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ניתוחים</a:t>
                      </a:r>
                      <a:r>
                        <a:rPr lang="he-IL" b="0" baseline="0" dirty="0" smtClean="0">
                          <a:solidFill>
                            <a:schemeClr val="bg1"/>
                          </a:solidFill>
                        </a:rPr>
                        <a:t> בארץ</a:t>
                      </a:r>
                      <a:endParaRPr lang="he-IL" b="0" dirty="0">
                        <a:solidFill>
                          <a:schemeClr val="bg1"/>
                        </a:solidFill>
                      </a:endParaRPr>
                    </a:p>
                  </a:txBody>
                  <a:tcPr anchor="ctr">
                    <a:solidFill>
                      <a:srgbClr val="69BFFF"/>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ניתוחים</a:t>
                      </a:r>
                      <a:r>
                        <a:rPr lang="he-IL" b="0" baseline="0" dirty="0" smtClean="0">
                          <a:solidFill>
                            <a:schemeClr val="bg1"/>
                          </a:solidFill>
                        </a:rPr>
                        <a:t> בארץ</a:t>
                      </a:r>
                      <a:endParaRPr lang="he-IL" b="0" dirty="0">
                        <a:solidFill>
                          <a:schemeClr val="bg1"/>
                        </a:solidFill>
                      </a:endParaRPr>
                    </a:p>
                  </a:txBody>
                  <a:tcPr anchor="ctr">
                    <a:solidFill>
                      <a:srgbClr val="69BFFF"/>
                    </a:solidFill>
                  </a:tcPr>
                </a:tc>
              </a:tr>
              <a:tr h="647798">
                <a:tc>
                  <a:txBody>
                    <a:bodyPr/>
                    <a:lstStyle/>
                    <a:p>
                      <a:pPr algn="ctr" rtl="1"/>
                      <a:endParaRPr lang="he-IL" b="0" dirty="0"/>
                    </a:p>
                  </a:txBody>
                  <a:tcPr anchor="ctr">
                    <a:solidFill>
                      <a:schemeClr val="bg1"/>
                    </a:solidFill>
                  </a:tcPr>
                </a:tc>
                <a:tc>
                  <a:txBody>
                    <a:bodyPr/>
                    <a:lstStyle/>
                    <a:p>
                      <a:pPr algn="ctr" rtl="1"/>
                      <a:endParaRPr lang="he-IL" sz="1100" b="0" dirty="0">
                        <a:solidFill>
                          <a:schemeClr val="bg1"/>
                        </a:solidFill>
                      </a:endParaRPr>
                    </a:p>
                  </a:txBody>
                  <a:tcPr anchor="ctr">
                    <a:solidFill>
                      <a:schemeClr val="bg1"/>
                    </a:solidFill>
                  </a:tcPr>
                </a:tc>
                <a:tc>
                  <a:txBody>
                    <a:bodyPr/>
                    <a:lstStyle/>
                    <a:p>
                      <a:pPr algn="ctr" rtl="1"/>
                      <a:r>
                        <a:rPr lang="he-IL" b="0" dirty="0" smtClean="0">
                          <a:solidFill>
                            <a:schemeClr val="bg1"/>
                          </a:solidFill>
                        </a:rPr>
                        <a:t>ניתוחים בחו"ל</a:t>
                      </a:r>
                      <a:endParaRPr lang="he-IL" b="0" dirty="0">
                        <a:solidFill>
                          <a:schemeClr val="bg1"/>
                        </a:solidFill>
                      </a:endParaRPr>
                    </a:p>
                  </a:txBody>
                  <a:tcPr anchor="ctr">
                    <a:solidFill>
                      <a:srgbClr val="F2B8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b="0" dirty="0">
                        <a:solidFill>
                          <a:schemeClr val="bg1"/>
                        </a:solidFill>
                      </a:endParaRPr>
                    </a:p>
                  </a:txBody>
                  <a:tcPr anchor="ctr">
                    <a:solidFill>
                      <a:schemeClr val="bg1"/>
                    </a:solidFill>
                  </a:tcPr>
                </a:tc>
                <a:tc>
                  <a:txBody>
                    <a:bodyPr/>
                    <a:lstStyle/>
                    <a:p>
                      <a:pPr marL="0" algn="ctr" defTabSz="914400" rtl="1" eaLnBrk="1" latinLnBrk="0" hangingPunct="1"/>
                      <a:r>
                        <a:rPr lang="he-IL" b="0" dirty="0" smtClean="0">
                          <a:solidFill>
                            <a:schemeClr val="bg1"/>
                          </a:solidFill>
                        </a:rPr>
                        <a:t>נ</a:t>
                      </a:r>
                      <a:r>
                        <a:rPr lang="he-IL" sz="1800" b="0" kern="1200" dirty="0" smtClean="0">
                          <a:solidFill>
                            <a:schemeClr val="bg1"/>
                          </a:solidFill>
                          <a:latin typeface="+mn-lt"/>
                          <a:ea typeface="+mn-ea"/>
                          <a:cs typeface="+mn-cs"/>
                        </a:rPr>
                        <a:t>יתוחים בחו"ל</a:t>
                      </a:r>
                      <a:endParaRPr lang="he-IL" sz="1800" b="0" kern="1200" dirty="0">
                        <a:solidFill>
                          <a:schemeClr val="bg1"/>
                        </a:solidFill>
                        <a:latin typeface="+mn-lt"/>
                        <a:ea typeface="+mn-ea"/>
                        <a:cs typeface="+mn-cs"/>
                      </a:endParaRPr>
                    </a:p>
                  </a:txBody>
                  <a:tcPr anchor="ctr">
                    <a:solidFill>
                      <a:srgbClr val="FFC000"/>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ניתוחים</a:t>
                      </a:r>
                      <a:r>
                        <a:rPr lang="he-IL" b="0" baseline="0" dirty="0" smtClean="0">
                          <a:solidFill>
                            <a:schemeClr val="bg1"/>
                          </a:solidFill>
                        </a:rPr>
                        <a:t> בחו"ל</a:t>
                      </a:r>
                      <a:endParaRPr lang="he-IL" b="0" dirty="0">
                        <a:solidFill>
                          <a:schemeClr val="bg1"/>
                        </a:solidFill>
                      </a:endParaRPr>
                    </a:p>
                  </a:txBody>
                  <a:tcPr anchor="ctr">
                    <a:solidFill>
                      <a:srgbClr val="F2B800"/>
                    </a:solidFill>
                  </a:tcPr>
                </a:tc>
                <a:tc>
                  <a:txBody>
                    <a:bodyPr/>
                    <a:lstStyle/>
                    <a:p>
                      <a:pPr algn="ctr" rtl="1"/>
                      <a:endParaRPr lang="he-IL" b="0" dirty="0">
                        <a:solidFill>
                          <a:schemeClr val="bg1"/>
                        </a:solidFill>
                      </a:endParaRPr>
                    </a:p>
                  </a:txBody>
                  <a:tcPr anchor="ctr">
                    <a:solidFill>
                      <a:schemeClr val="bg1"/>
                    </a:solidFill>
                  </a:tcPr>
                </a:tc>
                <a:tc>
                  <a:txBody>
                    <a:bodyPr/>
                    <a:lstStyle/>
                    <a:p>
                      <a:pPr algn="ctr" rtl="1"/>
                      <a:r>
                        <a:rPr lang="he-IL" b="0" dirty="0" smtClean="0">
                          <a:solidFill>
                            <a:schemeClr val="bg1"/>
                          </a:solidFill>
                        </a:rPr>
                        <a:t>ניתוחים</a:t>
                      </a:r>
                      <a:r>
                        <a:rPr lang="he-IL" b="0" baseline="0" dirty="0" smtClean="0">
                          <a:solidFill>
                            <a:schemeClr val="bg1"/>
                          </a:solidFill>
                        </a:rPr>
                        <a:t> בחו"ל</a:t>
                      </a:r>
                      <a:endParaRPr lang="he-IL" b="0" dirty="0">
                        <a:solidFill>
                          <a:schemeClr val="bg1"/>
                        </a:solidFill>
                      </a:endParaRPr>
                    </a:p>
                  </a:txBody>
                  <a:tcPr anchor="ctr">
                    <a:solidFill>
                      <a:srgbClr val="F2B800"/>
                    </a:solidFill>
                  </a:tcPr>
                </a:tc>
              </a:tr>
              <a:tr h="621130">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algn="ctr" rtl="1"/>
                      <a:endParaRPr lang="he-IL" sz="1100" b="0" dirty="0">
                        <a:solidFill>
                          <a:schemeClr val="bg1"/>
                        </a:solidFill>
                      </a:endParaRPr>
                    </a:p>
                  </a:txBody>
                  <a:tcPr anchor="c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b="0" dirty="0">
                        <a:solidFill>
                          <a:schemeClr val="bg1"/>
                        </a:solidFill>
                      </a:endParaRPr>
                    </a:p>
                  </a:txBody>
                  <a:tcPr anchor="c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700" b="0" dirty="0" smtClean="0">
                          <a:solidFill>
                            <a:schemeClr val="bg1"/>
                          </a:solidFill>
                        </a:rPr>
                        <a:t>תרופות פרימיום</a:t>
                      </a:r>
                      <a:endParaRPr lang="he-IL" sz="1700" b="0" dirty="0">
                        <a:solidFill>
                          <a:schemeClr val="bg1"/>
                        </a:solidFill>
                      </a:endParaRPr>
                    </a:p>
                  </a:txBody>
                  <a:tcPr anchor="ctr">
                    <a:solidFill>
                      <a:srgbClr val="F2B800">
                        <a:alpha val="68000"/>
                      </a:srgb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b="0" dirty="0">
                        <a:solidFill>
                          <a:schemeClr val="bg1"/>
                        </a:solidFill>
                      </a:endParaRPr>
                    </a:p>
                  </a:txBody>
                  <a:tcPr anchor="ctr">
                    <a:solidFill>
                      <a:schemeClr val="bg1"/>
                    </a:solidFill>
                  </a:tcPr>
                </a:tc>
                <a:tc>
                  <a:txBody>
                    <a:bodyPr/>
                    <a:lstStyle/>
                    <a:p>
                      <a:pPr algn="ctr" rtl="1"/>
                      <a:endParaRPr lang="he-IL" b="0" dirty="0">
                        <a:solidFill>
                          <a:schemeClr val="bg1"/>
                        </a:solidFill>
                      </a:endParaRPr>
                    </a:p>
                  </a:txBody>
                  <a:tcPr anchor="c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b="0" dirty="0">
                        <a:solidFill>
                          <a:schemeClr val="bg1"/>
                        </a:solidFill>
                      </a:endParaRPr>
                    </a:p>
                  </a:txBody>
                  <a:tcPr anchor="c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700" b="0" dirty="0" smtClean="0">
                          <a:solidFill>
                            <a:schemeClr val="bg1"/>
                          </a:solidFill>
                        </a:rPr>
                        <a:t>תרופות פרימיום</a:t>
                      </a:r>
                      <a:endParaRPr lang="he-IL" sz="1700" b="0" dirty="0">
                        <a:solidFill>
                          <a:schemeClr val="bg1"/>
                        </a:solidFill>
                      </a:endParaRPr>
                    </a:p>
                  </a:txBody>
                  <a:tcPr anchor="ctr">
                    <a:solidFill>
                      <a:srgbClr val="FFD243"/>
                    </a:solidFill>
                  </a:tcPr>
                </a:tc>
              </a:tr>
              <a:tr h="629122">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algn="ctr" rtl="1"/>
                      <a:r>
                        <a:rPr lang="he-IL" b="0" dirty="0" smtClean="0">
                          <a:solidFill>
                            <a:schemeClr val="bg1"/>
                          </a:solidFill>
                        </a:rPr>
                        <a:t>כתבי שירות</a:t>
                      </a:r>
                    </a:p>
                    <a:p>
                      <a:pPr algn="ctr" rtl="1"/>
                      <a:r>
                        <a:rPr lang="he-IL" sz="1050" b="0" dirty="0" smtClean="0">
                          <a:solidFill>
                            <a:schemeClr val="bg1"/>
                          </a:solidFill>
                        </a:rPr>
                        <a:t>(כולל רופא מלווה אישי)</a:t>
                      </a:r>
                      <a:endParaRPr lang="he-IL" sz="1800" b="0" kern="1200" dirty="0">
                        <a:solidFill>
                          <a:schemeClr val="dk1"/>
                        </a:solidFill>
                        <a:latin typeface="+mn-lt"/>
                        <a:ea typeface="+mn-ea"/>
                        <a:cs typeface="+mn-cs"/>
                      </a:endParaRPr>
                    </a:p>
                  </a:txBody>
                  <a:tcPr anchor="ctr">
                    <a:solidFill>
                      <a:srgbClr val="00B05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b="0" dirty="0"/>
                    </a:p>
                  </a:txBody>
                  <a:tcPr anchor="c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0" kern="1200" dirty="0" smtClean="0">
                          <a:solidFill>
                            <a:schemeClr val="bg1"/>
                          </a:solidFill>
                          <a:latin typeface="+mn-lt"/>
                          <a:ea typeface="+mn-ea"/>
                          <a:cs typeface="+mn-cs"/>
                        </a:rPr>
                        <a:t>כתבי שירות</a:t>
                      </a:r>
                    </a:p>
                    <a:p>
                      <a:pPr marL="0" marR="0" indent="0" algn="ctr" defTabSz="914400" rtl="1" eaLnBrk="1" fontAlgn="auto" latinLnBrk="0" hangingPunct="1">
                        <a:lnSpc>
                          <a:spcPct val="100000"/>
                        </a:lnSpc>
                        <a:spcBef>
                          <a:spcPts val="0"/>
                        </a:spcBef>
                        <a:spcAft>
                          <a:spcPts val="0"/>
                        </a:spcAft>
                        <a:buClrTx/>
                        <a:buSzTx/>
                        <a:buFontTx/>
                        <a:buNone/>
                        <a:tabLst/>
                        <a:defRPr/>
                      </a:pPr>
                      <a:r>
                        <a:rPr lang="he-IL" sz="1050" b="0" kern="1200" dirty="0" smtClean="0">
                          <a:solidFill>
                            <a:schemeClr val="bg1"/>
                          </a:solidFill>
                          <a:latin typeface="+mn-lt"/>
                          <a:ea typeface="+mn-ea"/>
                          <a:cs typeface="+mn-cs"/>
                        </a:rPr>
                        <a:t>(כולל רופא מלווה אישי)</a:t>
                      </a:r>
                      <a:endParaRPr lang="he-IL" sz="1050" b="0" kern="1200" dirty="0">
                        <a:solidFill>
                          <a:schemeClr val="bg1"/>
                        </a:solidFill>
                        <a:latin typeface="+mn-lt"/>
                        <a:ea typeface="+mn-ea"/>
                        <a:cs typeface="+mn-cs"/>
                      </a:endParaRPr>
                    </a:p>
                  </a:txBody>
                  <a:tcPr anchor="ctr">
                    <a:solidFill>
                      <a:srgbClr val="00B05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800" b="0" kern="1200" dirty="0">
                        <a:solidFill>
                          <a:schemeClr val="dk1"/>
                        </a:solidFill>
                        <a:latin typeface="+mn-lt"/>
                        <a:ea typeface="+mn-ea"/>
                        <a:cs typeface="+mn-cs"/>
                      </a:endParaRPr>
                    </a:p>
                  </a:txBody>
                  <a:tcPr anchor="ctr">
                    <a:solidFill>
                      <a:schemeClr val="bg1"/>
                    </a:solidFill>
                  </a:tcPr>
                </a:tc>
                <a:tc>
                  <a:txBody>
                    <a:bodyPr/>
                    <a:lstStyle/>
                    <a:p>
                      <a:pPr marL="0" algn="ctr" defTabSz="914400" rtl="1" eaLnBrk="1" latinLnBrk="0" hangingPunct="1"/>
                      <a:r>
                        <a:rPr lang="he-IL" sz="1800" b="0" kern="1200" dirty="0" smtClean="0">
                          <a:solidFill>
                            <a:schemeClr val="bg1"/>
                          </a:solidFill>
                          <a:latin typeface="+mn-lt"/>
                          <a:ea typeface="+mn-ea"/>
                          <a:cs typeface="+mn-cs"/>
                        </a:rPr>
                        <a:t>כתבי שירות</a:t>
                      </a:r>
                    </a:p>
                    <a:p>
                      <a:pPr marL="0" marR="0" indent="0" algn="ctr" defTabSz="914400" rtl="1" eaLnBrk="1" fontAlgn="auto" latinLnBrk="0" hangingPunct="1">
                        <a:lnSpc>
                          <a:spcPct val="100000"/>
                        </a:lnSpc>
                        <a:spcBef>
                          <a:spcPts val="0"/>
                        </a:spcBef>
                        <a:spcAft>
                          <a:spcPts val="0"/>
                        </a:spcAft>
                        <a:buClrTx/>
                        <a:buSzTx/>
                        <a:buFontTx/>
                        <a:buNone/>
                        <a:tabLst/>
                        <a:defRPr/>
                      </a:pPr>
                      <a:r>
                        <a:rPr lang="he-IL" sz="1050" b="0" kern="1200" dirty="0" smtClean="0">
                          <a:solidFill>
                            <a:schemeClr val="bg1"/>
                          </a:solidFill>
                          <a:latin typeface="+mn-lt"/>
                          <a:ea typeface="+mn-ea"/>
                          <a:cs typeface="+mn-cs"/>
                        </a:rPr>
                        <a:t>(כולל רופא מלווה אישי)</a:t>
                      </a:r>
                      <a:endParaRPr lang="he-IL" b="0" dirty="0"/>
                    </a:p>
                  </a:txBody>
                  <a:tcPr anchor="ctr">
                    <a:solidFill>
                      <a:srgbClr val="00B05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b="0" dirty="0">
                        <a:solidFill>
                          <a:schemeClr val="bg1"/>
                        </a:solidFill>
                      </a:endParaRPr>
                    </a:p>
                  </a:txBody>
                  <a:tcPr anchor="c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b="0" dirty="0" smtClean="0">
                          <a:solidFill>
                            <a:schemeClr val="bg1"/>
                          </a:solidFill>
                        </a:rPr>
                        <a:t>כתבי שירות</a:t>
                      </a:r>
                    </a:p>
                    <a:p>
                      <a:pPr marL="0" marR="0" indent="0" algn="ctr" defTabSz="914400" rtl="1" eaLnBrk="1" fontAlgn="auto" latinLnBrk="0" hangingPunct="1">
                        <a:lnSpc>
                          <a:spcPct val="100000"/>
                        </a:lnSpc>
                        <a:spcBef>
                          <a:spcPts val="0"/>
                        </a:spcBef>
                        <a:spcAft>
                          <a:spcPts val="0"/>
                        </a:spcAft>
                        <a:buClrTx/>
                        <a:buSzTx/>
                        <a:buFontTx/>
                        <a:buNone/>
                        <a:tabLst/>
                        <a:defRPr/>
                      </a:pPr>
                      <a:r>
                        <a:rPr lang="he-IL" sz="1050" b="0" dirty="0" smtClean="0">
                          <a:solidFill>
                            <a:schemeClr val="bg1"/>
                          </a:solidFill>
                        </a:rPr>
                        <a:t>(כולל רופא מלווה אישי)</a:t>
                      </a:r>
                      <a:endParaRPr lang="he-IL" b="0" dirty="0">
                        <a:solidFill>
                          <a:schemeClr val="bg1"/>
                        </a:solidFill>
                      </a:endParaRPr>
                    </a:p>
                  </a:txBody>
                  <a:tcPr anchor="ctr">
                    <a:solidFill>
                      <a:srgbClr val="00B050"/>
                    </a:solidFill>
                  </a:tcPr>
                </a:tc>
              </a:tr>
              <a:tr h="447263">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b="0" dirty="0" smtClean="0">
                          <a:solidFill>
                            <a:schemeClr val="bg1"/>
                          </a:solidFill>
                        </a:rPr>
                        <a:t>כתבי שירות:</a:t>
                      </a:r>
                    </a:p>
                    <a:p>
                      <a:pPr marL="0" marR="0" indent="0" algn="ctr" defTabSz="914400" rtl="1" eaLnBrk="1" fontAlgn="auto" latinLnBrk="0" hangingPunct="1">
                        <a:lnSpc>
                          <a:spcPct val="100000"/>
                        </a:lnSpc>
                        <a:spcBef>
                          <a:spcPts val="0"/>
                        </a:spcBef>
                        <a:spcAft>
                          <a:spcPts val="0"/>
                        </a:spcAft>
                        <a:buClrTx/>
                        <a:buSzTx/>
                        <a:buFontTx/>
                        <a:buNone/>
                        <a:tabLst/>
                        <a:defRPr/>
                      </a:pPr>
                      <a:r>
                        <a:rPr lang="he-IL" sz="1400" b="0" dirty="0" smtClean="0">
                          <a:solidFill>
                            <a:schemeClr val="bg1"/>
                          </a:solidFill>
                        </a:rPr>
                        <a:t>אבחון רפואי מהיר</a:t>
                      </a:r>
                    </a:p>
                    <a:p>
                      <a:pPr marL="0" marR="0" indent="0" algn="ctr" defTabSz="914400" rtl="1" eaLnBrk="1" fontAlgn="auto" latinLnBrk="0" hangingPunct="1">
                        <a:lnSpc>
                          <a:spcPct val="100000"/>
                        </a:lnSpc>
                        <a:spcBef>
                          <a:spcPts val="0"/>
                        </a:spcBef>
                        <a:spcAft>
                          <a:spcPts val="0"/>
                        </a:spcAft>
                        <a:buClrTx/>
                        <a:buSzTx/>
                        <a:buFontTx/>
                        <a:buNone/>
                        <a:tabLst/>
                        <a:defRPr/>
                      </a:pPr>
                      <a:r>
                        <a:rPr lang="he-IL" sz="1400" b="0" dirty="0" smtClean="0">
                          <a:solidFill>
                            <a:schemeClr val="bg1"/>
                          </a:solidFill>
                        </a:rPr>
                        <a:t>מומחה בעת אשפוז</a:t>
                      </a:r>
                      <a:endParaRPr lang="he-IL" b="0" dirty="0"/>
                    </a:p>
                  </a:txBody>
                  <a:tcPr anchor="ctr">
                    <a:solidFill>
                      <a:srgbClr val="2AB43A">
                        <a:alpha val="70000"/>
                      </a:srgbClr>
                    </a:solidFill>
                  </a:tcPr>
                </a:tc>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marL="0" algn="ctr" defTabSz="914400" rtl="1" eaLnBrk="1" latinLnBrk="0" hangingPunct="1"/>
                      <a:endParaRPr lang="he-IL" sz="1800" b="0" kern="1200" dirty="0">
                        <a:solidFill>
                          <a:schemeClr val="dk1"/>
                        </a:solidFill>
                        <a:latin typeface="+mn-lt"/>
                        <a:ea typeface="+mn-ea"/>
                        <a:cs typeface="+mn-cs"/>
                      </a:endParaRPr>
                    </a:p>
                  </a:txBody>
                  <a:tcPr anchor="c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400" dirty="0" smtClean="0">
                        <a:solidFill>
                          <a:schemeClr val="bg1"/>
                        </a:solidFill>
                      </a:endParaRPr>
                    </a:p>
                  </a:txBody>
                  <a:tcPr anchor="c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smtClean="0">
                          <a:solidFill>
                            <a:schemeClr val="bg1"/>
                          </a:solidFill>
                        </a:rPr>
                        <a:t>כתבי שירות: </a:t>
                      </a:r>
                      <a:r>
                        <a:rPr lang="he-IL" sz="1400" b="0" dirty="0" smtClean="0">
                          <a:solidFill>
                            <a:schemeClr val="bg1"/>
                          </a:solidFill>
                        </a:rPr>
                        <a:t>אבחון רפואי מהיר</a:t>
                      </a:r>
                    </a:p>
                    <a:p>
                      <a:pPr marL="0" marR="0" indent="0" algn="ctr" defTabSz="914400" rtl="1" eaLnBrk="1" fontAlgn="auto" latinLnBrk="0" hangingPunct="1">
                        <a:lnSpc>
                          <a:spcPct val="100000"/>
                        </a:lnSpc>
                        <a:spcBef>
                          <a:spcPts val="0"/>
                        </a:spcBef>
                        <a:spcAft>
                          <a:spcPts val="0"/>
                        </a:spcAft>
                        <a:buClrTx/>
                        <a:buSzTx/>
                        <a:buFontTx/>
                        <a:buNone/>
                        <a:tabLst/>
                        <a:defRPr/>
                      </a:pPr>
                      <a:r>
                        <a:rPr lang="he-IL" sz="1400" b="0" dirty="0" smtClean="0">
                          <a:solidFill>
                            <a:schemeClr val="bg1"/>
                          </a:solidFill>
                        </a:rPr>
                        <a:t>מומחה בעת אשפוז</a:t>
                      </a:r>
                      <a:endParaRPr lang="he-IL" sz="1400" dirty="0" smtClean="0">
                        <a:solidFill>
                          <a:schemeClr val="bg1"/>
                        </a:solidFill>
                      </a:endParaRPr>
                    </a:p>
                  </a:txBody>
                  <a:tcPr anchor="ctr">
                    <a:solidFill>
                      <a:srgbClr val="00B050">
                        <a:alpha val="69804"/>
                      </a:srgbClr>
                    </a:solidFill>
                  </a:tcPr>
                </a:tc>
              </a:tr>
            </a:tbl>
          </a:graphicData>
        </a:graphic>
      </p:graphicFrame>
    </p:spTree>
    <p:extLst>
      <p:ext uri="{BB962C8B-B14F-4D97-AF65-F5344CB8AC3E}">
        <p14:creationId xmlns:p14="http://schemas.microsoft.com/office/powerpoint/2010/main" val="3876938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customXsn xmlns="http://schemas.microsoft.com/office/2006/metadata/customXsn">
  <xsnLocation>http://hhw-rghpsp01/_cts/מסמך/Microsoft Office Word Document חדש.docx</xsnLocation>
  <cached>True</cached>
  <openByDefault>False</openByDefault>
  <xsnScope>http://hhw-rghpsp01</xsnScope>
</customXsn>
</file>

<file path=customXml/item4.xml><?xml version="1.0" encoding="utf-8"?>
<ct:contentTypeSchema xmlns:ct="http://schemas.microsoft.com/office/2006/metadata/contentType" xmlns:ma="http://schemas.microsoft.com/office/2006/metadata/properties/metaAttributes" ct:_="" ma:_="" ma:contentTypeName="מסמך" ma:contentTypeID="0x01010022AA1623D8F56B4FBBE6AF7CD4EDFD67" ma:contentTypeVersion="44" ma:contentTypeDescription="צור מסמך חדש." ma:contentTypeScope="" ma:versionID="bab3c88f772f9d409a094a1b06ac50d2">
  <xsd:schema xmlns:xsd="http://www.w3.org/2001/XMLSchema" xmlns:xs="http://www.w3.org/2001/XMLSchema" xmlns:p="http://schemas.microsoft.com/office/2006/metadata/properties" targetNamespace="http://schemas.microsoft.com/office/2006/metadata/properties" ma:root="true" ma:fieldsID="3c69e330b17b26747b49104fe0872e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E4AA97-7A4B-4127-85EA-E3040DA16608}">
  <ds:schemaRefs>
    <ds:schemaRef ds:uri="http://schemas.microsoft.com/sharepoint/v3/contenttype/forms"/>
  </ds:schemaRefs>
</ds:datastoreItem>
</file>

<file path=customXml/itemProps2.xml><?xml version="1.0" encoding="utf-8"?>
<ds:datastoreItem xmlns:ds="http://schemas.openxmlformats.org/officeDocument/2006/customXml" ds:itemID="{30DB23DF-221D-474F-83FA-6F653D43E5F0}">
  <ds:schemaRefs>
    <ds:schemaRef ds:uri="http://schemas.microsoft.com/office/2006/metadata/propertie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http://purl.org/dc/dcmitype/"/>
  </ds:schemaRefs>
</ds:datastoreItem>
</file>

<file path=customXml/itemProps3.xml><?xml version="1.0" encoding="utf-8"?>
<ds:datastoreItem xmlns:ds="http://schemas.openxmlformats.org/officeDocument/2006/customXml" ds:itemID="{349419EA-18D5-4F6B-A7E0-B18336E2611C}">
  <ds:schemaRefs>
    <ds:schemaRef ds:uri="http://schemas.microsoft.com/office/2006/metadata/customXsn"/>
  </ds:schemaRefs>
</ds:datastoreItem>
</file>

<file path=customXml/itemProps4.xml><?xml version="1.0" encoding="utf-8"?>
<ds:datastoreItem xmlns:ds="http://schemas.openxmlformats.org/officeDocument/2006/customXml" ds:itemID="{2D3F10ED-67ED-4CC4-9B8D-052BBAD51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39786</TotalTime>
  <Words>1298</Words>
  <Application>Microsoft Office PowerPoint</Application>
  <PresentationFormat>‫הצגה על המסך (4:3)</PresentationFormat>
  <Paragraphs>299</Paragraphs>
  <Slides>30</Slides>
  <Notes>2</Notes>
  <HiddenSlides>4</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30</vt:i4>
      </vt:variant>
    </vt:vector>
  </HeadingPairs>
  <TitlesOfParts>
    <vt:vector size="36" baseType="lpstr">
      <vt:lpstr>Arial</vt:lpstr>
      <vt:lpstr>Calibri</vt:lpstr>
      <vt:lpstr>ProtocolHarel</vt:lpstr>
      <vt:lpstr>Wingdings</vt:lpstr>
      <vt:lpstr>Wingdings 2</vt:lpstr>
      <vt:lpstr>ערכת נושא Office</vt:lpstr>
      <vt:lpstr>תכנית עבודה לשנת 2015 חטיבת הבריאות</vt:lpstr>
      <vt:lpstr>על מה נדבר ...</vt:lpstr>
      <vt:lpstr>איך השפיעה הרפורמה על מוצרי הבריאות של הראל?</vt:lpstr>
      <vt:lpstr>הוצאות רפואיות – ניתוחים, השתלות ותרופות</vt:lpstr>
      <vt:lpstr>מחלות קשות</vt:lpstr>
      <vt:lpstr>סיעוד ותאונות אישיות</vt:lpstr>
      <vt:lpstr>אי תלות בין כיסויים</vt:lpstr>
      <vt:lpstr>תכניות שאינן בתוקף</vt:lpstr>
      <vt:lpstr>המסלולים המיוחדים והמוכרים שלנו ...</vt:lpstr>
      <vt:lpstr>כלי עזר</vt:lpstr>
      <vt:lpstr>כלי עזר העומדים לרשותכם</vt:lpstr>
      <vt:lpstr>מה לסמן בטופס?</vt:lpstr>
      <vt:lpstr>לדוגמה: סימון של מסלול פריפרד פרימיום בטופס</vt:lpstr>
      <vt:lpstr>טיפול בתיק קיים</vt:lpstr>
      <vt:lpstr>מבוטחים קיימים</vt:lpstr>
      <vt:lpstr>שימור לקוחות – סיוע לסוכנים</vt:lpstr>
      <vt:lpstr>שאלות נפוצות</vt:lpstr>
      <vt:lpstr>שאלות ותשובות</vt:lpstr>
      <vt:lpstr>שאלות ותשובות</vt:lpstr>
      <vt:lpstr>שאלות ותשובות</vt:lpstr>
      <vt:lpstr>שאלות ותשובות</vt:lpstr>
      <vt:lpstr>שאלות ותשובות</vt:lpstr>
      <vt:lpstr>שאלות ותשובות</vt:lpstr>
      <vt:lpstr>שאלות ותשובות</vt:lpstr>
      <vt:lpstr>שאלות ותשובות</vt:lpstr>
      <vt:lpstr>השתלות וטיפולים מיוחדים בחו"ל</vt:lpstr>
      <vt:lpstr> ניתוחים ומחליפי ניתוח בישראל – כיסוי אחיד </vt:lpstr>
      <vt:lpstr>ניתוחים בחו"ל</vt:lpstr>
      <vt:lpstr> נספח שירותים אמבולטוריים וטכנולוגיות מתקדמות </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ליאב גפן</dc:creator>
  <cp:lastModifiedBy>מיכל בראונשטיין</cp:lastModifiedBy>
  <cp:revision>1962</cp:revision>
  <cp:lastPrinted>2015-01-15T05:06:52Z</cp:lastPrinted>
  <dcterms:created xsi:type="dcterms:W3CDTF">2011-11-27T15:13:21Z</dcterms:created>
  <dcterms:modified xsi:type="dcterms:W3CDTF">2016-02-15T13:30:38Z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0x01010022AA1623D8F56B4FBBE6AF7CD4EDFD67</vt:lpwstr>
  </property>
</Properties>
</file>